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60" r:id="rId4"/>
    <p:sldId id="261" r:id="rId5"/>
    <p:sldId id="281" r:id="rId6"/>
    <p:sldId id="266" r:id="rId7"/>
    <p:sldId id="278" r:id="rId8"/>
    <p:sldId id="282" r:id="rId9"/>
    <p:sldId id="283" r:id="rId10"/>
    <p:sldId id="285" r:id="rId11"/>
    <p:sldId id="259" r:id="rId12"/>
    <p:sldId id="279" r:id="rId13"/>
    <p:sldId id="280" r:id="rId14"/>
    <p:sldId id="271" r:id="rId15"/>
    <p:sldId id="272" r:id="rId16"/>
    <p:sldId id="277" r:id="rId17"/>
  </p:sldIdLst>
  <p:sldSz cx="12192000" cy="6858000"/>
  <p:notesSz cx="6858000" cy="12192000"/>
  <p:embeddedFontLst>
    <p:embeddedFont>
      <p:font typeface="MiSans" pitchFamily="50" charset="-122"/>
      <p:regular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9E1"/>
    <a:srgbClr val="3333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59" d="100"/>
          <a:sy n="159"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125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9D66-20F6-CC1A-2DAC-A1796E22E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9A893-82F4-821A-643D-42694D393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1EF49-97F0-71DE-AEDD-E58F19473F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300EAB-C269-FA77-D265-2A3F8A551FA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8350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A7EB-BFE0-C92D-CEB3-B8B9FDD65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C568B-A6B4-8902-4E7D-8AE61CBFD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A2433-EF6A-BD5B-5C66-A2BB2AC1A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F9F3B1-9DAC-B7A2-B132-DC8436E6712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5968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003F-4E81-22AF-EDA7-EAA8CD892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9E712-D2B1-CA25-69FB-4CEBBB6E6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1B836-F5CE-E045-E891-914FE1AE94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306CAE-C9B0-FC65-C25B-DB8A54E5B05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2879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7C398-AFD1-003E-7131-962FB837C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CE979-30CD-A1DF-A674-DF01C1871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D14A5-5431-7AA2-32B0-0599CC2A32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D4567-6F25-A6ED-0D77-BD9C0EB3470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4901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16E2-4B74-2F48-2946-905DCB2BE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030A1-7844-3BB9-7A94-12158A2CC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75CF54-8447-43DD-0A21-1C3388D141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71973-7AE0-6034-F08C-65E392D82B0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3632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5-d1oe5stcmrb5eq9iq9v0.jpg"/>
          <p:cNvPicPr>
            <a:picLocks noChangeAspect="1"/>
          </p:cNvPicPr>
          <p:nvPr/>
        </p:nvPicPr>
        <p:blipFill>
          <a:blip r:embed="rId4"/>
          <a:srcRect t="83" b="83"/>
          <a:stretch/>
        </p:blipFill>
        <p:spPr>
          <a:xfrm>
            <a:off x="0" y="0"/>
            <a:ext cx="12192000" cy="6858000"/>
          </a:xfrm>
          <a:prstGeom prst="rect">
            <a:avLst/>
          </a:prstGeom>
        </p:spPr>
      </p:pic>
      <p:pic>
        <p:nvPicPr>
          <p:cNvPr id="3" name="Image 1" descr="https://test-kimi-img.moonshot.cn/pub/slides/slides_tmpl/image/25-07-11-18:09:52-d1oe5s5cmrb5eq9iq9l0.jpg"/>
          <p:cNvPicPr>
            <a:picLocks noChangeAspect="1"/>
          </p:cNvPicPr>
          <p:nvPr/>
        </p:nvPicPr>
        <p:blipFill>
          <a:blip r:embed="rId5"/>
          <a:stretch>
            <a:fillRect/>
          </a:stretch>
        </p:blipFill>
        <p:spPr>
          <a:xfrm>
            <a:off x="772794" y="3701415"/>
            <a:ext cx="5041909" cy="332740"/>
          </a:xfrm>
          <a:prstGeom prst="rect">
            <a:avLst/>
          </a:prstGeom>
        </p:spPr>
      </p:pic>
      <p:sp>
        <p:nvSpPr>
          <p:cNvPr id="4" name="Shape 0"/>
          <p:cNvSpPr/>
          <p:nvPr/>
        </p:nvSpPr>
        <p:spPr>
          <a:xfrm>
            <a:off x="626745" y="6134418"/>
            <a:ext cx="4345305" cy="220980"/>
          </a:xfrm>
          <a:prstGeom prst="rect">
            <a:avLst/>
          </a:prstGeom>
          <a:solidFill>
            <a:srgbClr val="000000">
              <a:alpha val="0"/>
            </a:srgbClr>
          </a:solidFill>
          <a:ln/>
        </p:spPr>
      </p:sp>
      <p:sp>
        <p:nvSpPr>
          <p:cNvPr id="5" name="Text 1"/>
          <p:cNvSpPr/>
          <p:nvPr/>
        </p:nvSpPr>
        <p:spPr>
          <a:xfrm>
            <a:off x="626745" y="6134418"/>
            <a:ext cx="4345305" cy="220980"/>
          </a:xfrm>
          <a:prstGeom prst="rect">
            <a:avLst/>
          </a:prstGeom>
          <a:noFill/>
          <a:ln/>
        </p:spPr>
        <p:txBody>
          <a:bodyPr wrap="square" lIns="0" tIns="0" rIns="0" bIns="0" rtlCol="0" anchor="t"/>
          <a:lstStyle/>
          <a:p>
            <a:pPr marL="0" indent="0" algn="l">
              <a:lnSpc>
                <a:spcPct val="90000"/>
              </a:lnSpc>
              <a:buNone/>
            </a:pPr>
            <a:r>
              <a:rPr lang="ru-RU" dirty="0">
                <a:solidFill>
                  <a:srgbClr val="000000"/>
                </a:solidFill>
                <a:latin typeface="MiSans" pitchFamily="34" charset="0"/>
                <a:ea typeface="MiSans" pitchFamily="34" charset="-122"/>
                <a:cs typeface="MiSans" pitchFamily="34" charset="-120"/>
              </a:rPr>
              <a:t>Сюй Хаоюй</a:t>
            </a:r>
            <a:endParaRPr lang="en-US" dirty="0"/>
          </a:p>
        </p:txBody>
      </p:sp>
      <p:sp>
        <p:nvSpPr>
          <p:cNvPr id="6" name="Text 2"/>
          <p:cNvSpPr/>
          <p:nvPr/>
        </p:nvSpPr>
        <p:spPr>
          <a:xfrm>
            <a:off x="7240270" y="6099810"/>
            <a:ext cx="3091815" cy="249299"/>
          </a:xfrm>
          <a:prstGeom prst="rect">
            <a:avLst/>
          </a:prstGeom>
          <a:noFill/>
          <a:ln/>
        </p:spPr>
        <p:txBody>
          <a:bodyPr wrap="square" lIns="0" tIns="0" rIns="0" bIns="0" rtlCol="0" anchor="t">
            <a:spAutoFit/>
          </a:bodyPr>
          <a:lstStyle/>
          <a:p>
            <a:pPr marL="0" indent="0" algn="r">
              <a:lnSpc>
                <a:spcPct val="90000"/>
              </a:lnSpc>
              <a:buNone/>
            </a:pPr>
            <a:r>
              <a:rPr lang="ru-RU" dirty="0">
                <a:solidFill>
                  <a:srgbClr val="000000"/>
                </a:solidFill>
                <a:latin typeface="MiSans" pitchFamily="34" charset="0"/>
                <a:ea typeface="MiSans" pitchFamily="34" charset="-122"/>
                <a:cs typeface="MiSans" pitchFamily="34" charset="-120"/>
              </a:rPr>
              <a:t>ИУ5И-32М</a:t>
            </a:r>
            <a:endParaRPr lang="en-US" dirty="0"/>
          </a:p>
        </p:txBody>
      </p:sp>
      <p:sp>
        <p:nvSpPr>
          <p:cNvPr id="7" name="Shape 3"/>
          <p:cNvSpPr/>
          <p:nvPr/>
        </p:nvSpPr>
        <p:spPr>
          <a:xfrm>
            <a:off x="11381644" y="559691"/>
            <a:ext cx="209306" cy="42231"/>
          </a:xfrm>
          <a:prstGeom prst="rect">
            <a:avLst/>
          </a:prstGeom>
          <a:solidFill>
            <a:srgbClr val="000000"/>
          </a:solidFill>
          <a:ln w="19050">
            <a:solidFill>
              <a:srgbClr val="000000"/>
            </a:solidFill>
            <a:prstDash val="solid"/>
          </a:ln>
        </p:spPr>
      </p:sp>
      <p:sp>
        <p:nvSpPr>
          <p:cNvPr id="8" name="Text 4"/>
          <p:cNvSpPr/>
          <p:nvPr/>
        </p:nvSpPr>
        <p:spPr>
          <a:xfrm>
            <a:off x="11381644" y="55969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5"/>
          <p:cNvSpPr/>
          <p:nvPr/>
        </p:nvSpPr>
        <p:spPr>
          <a:xfrm>
            <a:off x="11381644" y="656665"/>
            <a:ext cx="209306" cy="42231"/>
          </a:xfrm>
          <a:prstGeom prst="rect">
            <a:avLst/>
          </a:prstGeom>
          <a:solidFill>
            <a:srgbClr val="000000"/>
          </a:solidFill>
          <a:ln w="19050">
            <a:solidFill>
              <a:srgbClr val="000000"/>
            </a:solidFill>
            <a:prstDash val="solid"/>
          </a:ln>
        </p:spPr>
      </p:sp>
      <p:sp>
        <p:nvSpPr>
          <p:cNvPr id="10" name="Text 6"/>
          <p:cNvSpPr/>
          <p:nvPr/>
        </p:nvSpPr>
        <p:spPr>
          <a:xfrm>
            <a:off x="11381644" y="65666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7"/>
          <p:cNvSpPr/>
          <p:nvPr/>
        </p:nvSpPr>
        <p:spPr>
          <a:xfrm>
            <a:off x="11381644" y="753639"/>
            <a:ext cx="209306" cy="42231"/>
          </a:xfrm>
          <a:prstGeom prst="rect">
            <a:avLst/>
          </a:prstGeom>
          <a:solidFill>
            <a:srgbClr val="000000"/>
          </a:solidFill>
          <a:ln w="19050">
            <a:solidFill>
              <a:srgbClr val="000000"/>
            </a:solidFill>
            <a:prstDash val="solid"/>
          </a:ln>
        </p:spPr>
      </p:sp>
      <p:sp>
        <p:nvSpPr>
          <p:cNvPr id="12" name="Text 8"/>
          <p:cNvSpPr/>
          <p:nvPr/>
        </p:nvSpPr>
        <p:spPr>
          <a:xfrm>
            <a:off x="11381644" y="75363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9"/>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sp>
      <p:sp>
        <p:nvSpPr>
          <p:cNvPr id="14" name="Text 10"/>
          <p:cNvSpPr/>
          <p:nvPr/>
        </p:nvSpPr>
        <p:spPr>
          <a:xfrm>
            <a:off x="772794" y="2030135"/>
            <a:ext cx="7838310" cy="1354217"/>
          </a:xfrm>
          <a:prstGeom prst="rect">
            <a:avLst/>
          </a:prstGeom>
          <a:noFill/>
          <a:ln/>
        </p:spPr>
        <p:txBody>
          <a:bodyPr wrap="square" lIns="0" tIns="0" rIns="0" bIns="0" rtlCol="0" anchor="t">
            <a:spAutoFit/>
          </a:bodyPr>
          <a:lstStyle/>
          <a:p>
            <a:pPr marL="0" indent="0" algn="l">
              <a:lnSpc>
                <a:spcPct val="100000"/>
              </a:lnSpc>
              <a:buNone/>
            </a:pPr>
            <a:r>
              <a:rPr lang="en-US" sz="4400" b="1" dirty="0">
                <a:solidFill>
                  <a:srgbClr val="000000"/>
                </a:solidFill>
                <a:latin typeface="MiSans" pitchFamily="34" charset="0"/>
                <a:ea typeface="MiSans" pitchFamily="34" charset="-122"/>
                <a:cs typeface="MiSans" pitchFamily="34" charset="-120"/>
              </a:rPr>
              <a:t>Современные методологии разработки ПО: обзор</a:t>
            </a:r>
            <a:endParaRPr lang="en-US" sz="1600" dirty="0"/>
          </a:p>
        </p:txBody>
      </p:sp>
      <p:pic>
        <p:nvPicPr>
          <p:cNvPr id="16" name="Image 2" descr="https://test-kimi-img.moonshot.cn/pub/slides/slides_tmpl/image/25-07-11-18:09:52-d1oe5s5cmrb5eq9iq9l0.jpg"/>
          <p:cNvPicPr>
            <a:picLocks noChangeAspect="1"/>
          </p:cNvPicPr>
          <p:nvPr/>
        </p:nvPicPr>
        <p:blipFill>
          <a:blip r:embed="rId5"/>
          <a:stretch>
            <a:fillRect/>
          </a:stretch>
        </p:blipFill>
        <p:spPr>
          <a:xfrm rot="5400000">
            <a:off x="10291445" y="5408930"/>
            <a:ext cx="2170430" cy="728980"/>
          </a:xfrm>
          <a:prstGeom prst="rect">
            <a:avLst/>
          </a:prstGeom>
        </p:spPr>
      </p:pic>
      <p:pic>
        <p:nvPicPr>
          <p:cNvPr id="17" name="Image 3" descr="https://test-kimi-img.moonshot.cn/pub/slides/slides_tmpl/image/25-07-11-18:09:52-d1oe5s5cmrb5eq9iq9lg.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18" name="Image 4" descr="https://test-kimi-img.moonshot.cn/pub/slides/slides_tmpl/image/25-07-11-18:09:52-d1oe5s5cmrb5eq9iq9lg.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B387-D517-D4D1-8CB8-E0E20C72785B}"/>
            </a:ext>
          </a:extLst>
        </p:cNvPr>
        <p:cNvGrpSpPr/>
        <p:nvPr/>
      </p:nvGrpSpPr>
      <p:grpSpPr>
        <a:xfrm>
          <a:off x="0" y="0"/>
          <a:ext cx="0" cy="0"/>
          <a:chOff x="0" y="0"/>
          <a:chExt cx="0" cy="0"/>
        </a:xfrm>
      </p:grpSpPr>
      <p:pic>
        <p:nvPicPr>
          <p:cNvPr id="2" name="Image 0" descr="https://test-kimi-img.moonshot.cn/pub/slides/slides_tmpl/image/25-07-11-18:09:52-d1oe5s5cmrb5eq9iq9m0.jpg">
            <a:extLst>
              <a:ext uri="{FF2B5EF4-FFF2-40B4-BE49-F238E27FC236}">
                <a16:creationId xmlns:a16="http://schemas.microsoft.com/office/drawing/2014/main" id="{303CDB79-454C-1767-12CD-5B62CA9DD04E}"/>
              </a:ext>
            </a:extLst>
          </p:cNvPr>
          <p:cNvPicPr>
            <a:picLocks noChangeAspect="1"/>
          </p:cNvPicPr>
          <p:nvPr/>
        </p:nvPicPr>
        <p:blipFill>
          <a:blip r:embed="rId3"/>
          <a:stretch>
            <a:fillRect/>
          </a:stretch>
        </p:blipFill>
        <p:spPr>
          <a:xfrm>
            <a:off x="387106" y="3569653"/>
            <a:ext cx="11572762" cy="2887027"/>
          </a:xfrm>
          <a:prstGeom prst="rect">
            <a:avLst/>
          </a:prstGeom>
        </p:spPr>
      </p:pic>
      <p:pic>
        <p:nvPicPr>
          <p:cNvPr id="3" name="Image 1" descr="https://test-kimi-img.moonshot.cn/pub/slides/slides_tmpl/image/25-07-11-18:09:52-d1oe5s5cmrb5eq9iq9m0.jpg">
            <a:extLst>
              <a:ext uri="{FF2B5EF4-FFF2-40B4-BE49-F238E27FC236}">
                <a16:creationId xmlns:a16="http://schemas.microsoft.com/office/drawing/2014/main" id="{2A25EFEA-8877-78D1-BE7D-A2F12C908F27}"/>
              </a:ext>
            </a:extLst>
          </p:cNvPr>
          <p:cNvPicPr>
            <a:picLocks noChangeAspect="1"/>
          </p:cNvPicPr>
          <p:nvPr/>
        </p:nvPicPr>
        <p:blipFill>
          <a:blip r:embed="rId3"/>
          <a:stretch>
            <a:fillRect/>
          </a:stretch>
        </p:blipFill>
        <p:spPr>
          <a:xfrm>
            <a:off x="387106" y="860108"/>
            <a:ext cx="11572762" cy="2428240"/>
          </a:xfrm>
          <a:prstGeom prst="rect">
            <a:avLst/>
          </a:prstGeom>
        </p:spPr>
      </p:pic>
      <p:sp>
        <p:nvSpPr>
          <p:cNvPr id="4" name="Text 0">
            <a:extLst>
              <a:ext uri="{FF2B5EF4-FFF2-40B4-BE49-F238E27FC236}">
                <a16:creationId xmlns:a16="http://schemas.microsoft.com/office/drawing/2014/main" id="{D40B8BF1-055B-F7B2-C085-639EA6E299B7}"/>
              </a:ext>
            </a:extLst>
          </p:cNvPr>
          <p:cNvSpPr/>
          <p:nvPr/>
        </p:nvSpPr>
        <p:spPr>
          <a:xfrm>
            <a:off x="575285" y="993822"/>
            <a:ext cx="10371598" cy="349250"/>
          </a:xfrm>
          <a:prstGeom prst="rect">
            <a:avLst/>
          </a:prstGeom>
          <a:noFill/>
          <a:ln/>
        </p:spPr>
        <p:txBody>
          <a:bodyPr wrap="square" lIns="0" tIns="0" rIns="0" bIns="0" rtlCol="0" anchor="t"/>
          <a:lstStyle/>
          <a:p>
            <a:r>
              <a:rPr lang="ru-RU" sz="2000" b="1" dirty="0">
                <a:solidFill>
                  <a:srgbClr val="0439E1"/>
                </a:solidFill>
                <a:latin typeface="Times New Roman" panose="02020603050405020304" pitchFamily="18" charset="0"/>
                <a:ea typeface="MiSans" pitchFamily="34" charset="-122"/>
                <a:cs typeface="Times New Roman" panose="02020603050405020304" pitchFamily="18" charset="0"/>
              </a:rPr>
              <a:t>Лидерство в Scrum</a:t>
            </a:r>
            <a:r>
              <a:rPr lang="en-US" sz="2000" b="1" dirty="0">
                <a:solidFill>
                  <a:srgbClr val="0439E1"/>
                </a:solidFill>
                <a:latin typeface="Times New Roman" panose="02020603050405020304" pitchFamily="18" charset="0"/>
                <a:ea typeface="MiSans" pitchFamily="34" charset="-122"/>
                <a:cs typeface="Times New Roman" panose="02020603050405020304" pitchFamily="18" charset="0"/>
              </a:rPr>
              <a:t> - </a:t>
            </a:r>
            <a:r>
              <a:rPr lang="ru-RU" sz="2000" b="1" dirty="0">
                <a:solidFill>
                  <a:srgbClr val="0439E1"/>
                </a:solidFill>
                <a:latin typeface="Times New Roman" panose="02020603050405020304" pitchFamily="18" charset="0"/>
                <a:ea typeface="MiSans" pitchFamily="34" charset="-122"/>
                <a:cs typeface="Times New Roman" panose="02020603050405020304" pitchFamily="18" charset="0"/>
              </a:rPr>
              <a:t>Совместное сервисное лидерство, распределенное между ролями</a:t>
            </a:r>
            <a:endParaRPr lang="en-US" sz="1600" b="1" dirty="0">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02982502-F85E-30B3-022F-BA42DFC588D3}"/>
              </a:ext>
            </a:extLst>
          </p:cNvPr>
          <p:cNvSpPr/>
          <p:nvPr/>
        </p:nvSpPr>
        <p:spPr>
          <a:xfrm>
            <a:off x="575285" y="1451949"/>
            <a:ext cx="11229609" cy="1709420"/>
          </a:xfrm>
          <a:prstGeom prst="rect">
            <a:avLst/>
          </a:prstGeom>
          <a:noFill/>
          <a:ln/>
        </p:spPr>
        <p:txBody>
          <a:bodyPr wrap="square" lIns="0" tIns="0" rIns="0" bIns="0" rtlCol="0" anchor="t"/>
          <a:lstStyle/>
          <a:p>
            <a:pPr marL="0" indent="0" algn="just">
              <a:lnSpc>
                <a:spcPct val="150000"/>
              </a:lnSpc>
              <a:buNone/>
            </a:pPr>
            <a:r>
              <a:rPr lang="ru-RU" sz="1600" dirty="0">
                <a:solidFill>
                  <a:srgbClr val="0439E1"/>
                </a:solidFill>
                <a:latin typeface="Times New Roman" panose="02020603050405020304" pitchFamily="18" charset="0"/>
                <a:ea typeface="MiSans" pitchFamily="34" charset="-122"/>
                <a:cs typeface="Times New Roman" panose="02020603050405020304" pitchFamily="18" charset="0"/>
              </a:rPr>
              <a:t>Продуктовое лидерство </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определяет стратегию и ценность продукта через видение и приоритизацию задач.</a:t>
            </a:r>
          </a:p>
          <a:p>
            <a:pPr marL="0" indent="0" algn="just">
              <a:lnSpc>
                <a:spcPct val="150000"/>
              </a:lnSpc>
              <a:buNone/>
            </a:pPr>
            <a:r>
              <a:rPr lang="ru-RU" sz="1600" dirty="0">
                <a:solidFill>
                  <a:srgbClr val="0439E1"/>
                </a:solidFill>
                <a:latin typeface="Times New Roman" panose="02020603050405020304" pitchFamily="18" charset="0"/>
                <a:ea typeface="MiSans" pitchFamily="34" charset="-122"/>
                <a:cs typeface="Times New Roman" panose="02020603050405020304" pitchFamily="18" charset="0"/>
              </a:rPr>
              <a:t>Процессное лидерство </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обеспечивает эффективность работы через устранение препятствий и совершенствование методологии.</a:t>
            </a:r>
          </a:p>
          <a:p>
            <a:pPr marL="0" indent="0" algn="just">
              <a:lnSpc>
                <a:spcPct val="150000"/>
              </a:lnSpc>
              <a:buNone/>
            </a:pPr>
            <a:r>
              <a:rPr lang="ru-RU" sz="1600" dirty="0">
                <a:solidFill>
                  <a:srgbClr val="0439E1"/>
                </a:solidFill>
                <a:latin typeface="Times New Roman" panose="02020603050405020304" pitchFamily="18" charset="0"/>
                <a:ea typeface="MiSans" pitchFamily="34" charset="-122"/>
                <a:cs typeface="Times New Roman" panose="02020603050405020304" pitchFamily="18" charset="0"/>
              </a:rPr>
              <a:t>Техническое лидерство </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проявляется в самоорганизации команды, коллективной ответственности за качество и постоянном совершенствовании профессионального мастерства.</a:t>
            </a:r>
            <a:endParaRPr lang="en-US"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DB5BC8B4-7B8A-5224-E6C8-E512528D32C7}"/>
              </a:ext>
            </a:extLst>
          </p:cNvPr>
          <p:cNvSpPr/>
          <p:nvPr/>
        </p:nvSpPr>
        <p:spPr>
          <a:xfrm>
            <a:off x="588078" y="3791492"/>
            <a:ext cx="10493386" cy="349250"/>
          </a:xfrm>
          <a:prstGeom prst="rect">
            <a:avLst/>
          </a:prstGeom>
          <a:noFill/>
          <a:ln/>
        </p:spPr>
        <p:txBody>
          <a:bodyPr wrap="square" lIns="0" tIns="0" rIns="0" bIns="0" rtlCol="0" anchor="t"/>
          <a:lstStyle/>
          <a:p>
            <a:r>
              <a:rPr lang="ru-RU" sz="2000" b="1" dirty="0">
                <a:solidFill>
                  <a:srgbClr val="0439E1"/>
                </a:solidFill>
                <a:latin typeface="Times New Roman" panose="02020603050405020304" pitchFamily="18" charset="0"/>
                <a:ea typeface="MiSans" pitchFamily="34" charset="-122"/>
                <a:cs typeface="Times New Roman" panose="02020603050405020304" pitchFamily="18" charset="0"/>
              </a:rPr>
              <a:t>Фасилитация в Scrum: управление процессом для достижения целей</a:t>
            </a:r>
            <a:endParaRPr lang="en-US" sz="2000" b="1" dirty="0">
              <a:solidFill>
                <a:srgbClr val="0439E1"/>
              </a:solidFill>
              <a:latin typeface="Times New Roman" panose="02020603050405020304" pitchFamily="18" charset="0"/>
              <a:ea typeface="MiSans" pitchFamily="34" charset="-122"/>
              <a:cs typeface="Times New Roman" panose="02020603050405020304" pitchFamily="18" charset="0"/>
            </a:endParaRPr>
          </a:p>
        </p:txBody>
      </p:sp>
      <p:sp>
        <p:nvSpPr>
          <p:cNvPr id="12" name="Text 8">
            <a:extLst>
              <a:ext uri="{FF2B5EF4-FFF2-40B4-BE49-F238E27FC236}">
                <a16:creationId xmlns:a16="http://schemas.microsoft.com/office/drawing/2014/main" id="{56E39C36-0176-4B3A-6D63-F7B9821A112C}"/>
              </a:ext>
            </a:extLst>
          </p:cNvPr>
          <p:cNvSpPr/>
          <p:nvPr/>
        </p:nvSpPr>
        <p:spPr>
          <a:xfrm>
            <a:off x="351546" y="55019"/>
            <a:ext cx="10966450" cy="731419"/>
          </a:xfrm>
          <a:prstGeom prst="rect">
            <a:avLst/>
          </a:prstGeom>
          <a:noFill/>
          <a:ln/>
        </p:spPr>
        <p:txBody>
          <a:bodyPr wrap="square" lIns="0" tIns="0" rIns="0" bIns="0" rtlCol="0" anchor="t">
            <a:spAutoFit/>
          </a:bodyPr>
          <a:lstStyle/>
          <a:p>
            <a:pPr>
              <a:lnSpc>
                <a:spcPct val="150000"/>
              </a:lnSpc>
            </a:pPr>
            <a:r>
              <a:rPr lang="ru-RU" altLang="zh-CN" sz="3600" dirty="0">
                <a:solidFill>
                  <a:srgbClr val="262626"/>
                </a:solidFill>
                <a:latin typeface="Times New Roman" panose="02020603050405020304" pitchFamily="18" charset="0"/>
                <a:ea typeface="MiSans" pitchFamily="34" charset="-122"/>
                <a:cs typeface="Times New Roman" panose="02020603050405020304" pitchFamily="18" charset="0"/>
              </a:rPr>
              <a:t>Лидерство и Фасилитация в Scrum</a:t>
            </a:r>
            <a:endParaRPr lang="en-US" sz="3600" dirty="0">
              <a:latin typeface="Times New Roman" panose="02020603050405020304" pitchFamily="18" charset="0"/>
              <a:cs typeface="Times New Roman" panose="02020603050405020304" pitchFamily="18" charset="0"/>
            </a:endParaRPr>
          </a:p>
        </p:txBody>
      </p:sp>
      <p:sp>
        <p:nvSpPr>
          <p:cNvPr id="13" name="Text 1">
            <a:extLst>
              <a:ext uri="{FF2B5EF4-FFF2-40B4-BE49-F238E27FC236}">
                <a16:creationId xmlns:a16="http://schemas.microsoft.com/office/drawing/2014/main" id="{F18D099F-BD9D-90AF-A1C3-F96A807A18E0}"/>
              </a:ext>
            </a:extLst>
          </p:cNvPr>
          <p:cNvSpPr/>
          <p:nvPr/>
        </p:nvSpPr>
        <p:spPr>
          <a:xfrm>
            <a:off x="588078" y="4237737"/>
            <a:ext cx="11229609" cy="1709420"/>
          </a:xfrm>
          <a:prstGeom prst="rect">
            <a:avLst/>
          </a:prstGeom>
          <a:noFill/>
          <a:ln/>
        </p:spPr>
        <p:txBody>
          <a:bodyPr wrap="square" lIns="0" tIns="0" rIns="0" bIns="0" rtlCol="0" anchor="t"/>
          <a:lstStyle/>
          <a:p>
            <a:pPr marL="0" indent="0" algn="just">
              <a:lnSpc>
                <a:spcPct val="150000"/>
              </a:lnSpc>
              <a:buNone/>
            </a:pPr>
            <a:r>
              <a:rPr lang="ru-RU" sz="1600" dirty="0">
                <a:solidFill>
                  <a:srgbClr val="0439E1"/>
                </a:solidFill>
                <a:latin typeface="Times New Roman" panose="02020603050405020304" pitchFamily="18" charset="0"/>
                <a:ea typeface="MiSans" pitchFamily="34" charset="-122"/>
                <a:cs typeface="Times New Roman" panose="02020603050405020304" pitchFamily="18" charset="0"/>
              </a:rPr>
              <a:t>Скрам-мастер</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выступает главным фасилитатором, который проводит все события фреймворка, сохраняя нейтральную позицию. Ценность такой фасилитации заключается в том, чтобы каждый голос был услышан, что ведет к более обоснованным решениям и повышению общей эффективности работы команды.</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447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3">
            <a:alphaModFix amt="56000"/>
          </a:blip>
          <a:srcRect r="15090" b="15201"/>
          <a:stretch/>
        </p:blipFill>
        <p:spPr>
          <a:xfrm flipH="1" flipV="1">
            <a:off x="0" y="0"/>
            <a:ext cx="12191365" cy="6858000"/>
          </a:xfrm>
          <a:prstGeom prst="rect">
            <a:avLst/>
          </a:prstGeom>
        </p:spPr>
      </p:pic>
      <p:pic>
        <p:nvPicPr>
          <p:cNvPr id="3" name="Image 1" descr="https://kimi-img.moonshot.cn/pub/slides/slides_tmpl/image/25-10-09-16:35:25-d3jn7j8s8jdo4os5dj30.png"/>
          <p:cNvPicPr>
            <a:picLocks noChangeAspect="1"/>
          </p:cNvPicPr>
          <p:nvPr/>
        </p:nvPicPr>
        <p:blipFill>
          <a:blip r:embed="rId4"/>
          <a:stretch>
            <a:fillRect/>
          </a:stretch>
        </p:blipFill>
        <p:spPr>
          <a:xfrm>
            <a:off x="2701290" y="2486660"/>
            <a:ext cx="9105265" cy="3288030"/>
          </a:xfrm>
          <a:prstGeom prst="rect">
            <a:avLst/>
          </a:prstGeom>
        </p:spPr>
      </p:pic>
      <p:sp>
        <p:nvSpPr>
          <p:cNvPr id="4" name="Text 0"/>
          <p:cNvSpPr/>
          <p:nvPr/>
        </p:nvSpPr>
        <p:spPr>
          <a:xfrm>
            <a:off x="530860" y="1240155"/>
            <a:ext cx="11169650" cy="744243"/>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Kanban</a:t>
            </a:r>
            <a:endParaRPr lang="en-US" sz="1600" dirty="0">
              <a:latin typeface="Times New Roman" panose="02020603050405020304" pitchFamily="18" charset="0"/>
              <a:cs typeface="Times New Roman" panose="02020603050405020304" pitchFamily="18" charset="0"/>
            </a:endParaRPr>
          </a:p>
        </p:txBody>
      </p:sp>
      <p:pic>
        <p:nvPicPr>
          <p:cNvPr id="5" name="Image 2" descr="https://kimi-img.moonshot.cn/pub/slides/slides_tmpl/image/25-10-09-16:35:24-d3jn7j0s8jdo4os5diug.jpg"/>
          <p:cNvPicPr>
            <a:picLocks noChangeAspect="1"/>
          </p:cNvPicPr>
          <p:nvPr/>
        </p:nvPicPr>
        <p:blipFill>
          <a:blip r:embed="rId5"/>
          <a:stretch>
            <a:fillRect/>
          </a:stretch>
        </p:blipFill>
        <p:spPr>
          <a:xfrm rot="5400000">
            <a:off x="45085" y="5517515"/>
            <a:ext cx="2170430" cy="509905"/>
          </a:xfrm>
          <a:prstGeom prst="rect">
            <a:avLst/>
          </a:prstGeom>
        </p:spPr>
      </p:pic>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7" name="Shape 2"/>
          <p:cNvSpPr/>
          <p:nvPr/>
        </p:nvSpPr>
        <p:spPr>
          <a:xfrm>
            <a:off x="11490960" y="6078220"/>
            <a:ext cx="209550" cy="42238"/>
          </a:xfrm>
          <a:prstGeom prst="rect">
            <a:avLst/>
          </a:prstGeom>
          <a:solidFill>
            <a:srgbClr val="000000"/>
          </a:solidFill>
          <a:ln w="19050">
            <a:solidFill>
              <a:srgbClr val="000000"/>
            </a:solidFill>
            <a:prstDash val="solid"/>
          </a:ln>
        </p:spPr>
      </p:sp>
      <p:sp>
        <p:nvSpPr>
          <p:cNvPr id="8"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11490960" y="6175211"/>
            <a:ext cx="209550" cy="42238"/>
          </a:xfrm>
          <a:prstGeom prst="rect">
            <a:avLst/>
          </a:prstGeom>
          <a:solidFill>
            <a:srgbClr val="000000"/>
          </a:solidFill>
          <a:ln w="19050">
            <a:solidFill>
              <a:srgbClr val="000000"/>
            </a:solidFill>
            <a:prstDash val="solid"/>
          </a:ln>
        </p:spPr>
      </p:sp>
      <p:sp>
        <p:nvSpPr>
          <p:cNvPr id="10"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11490960" y="6272202"/>
            <a:ext cx="209550" cy="42238"/>
          </a:xfrm>
          <a:prstGeom prst="rect">
            <a:avLst/>
          </a:prstGeom>
          <a:solidFill>
            <a:srgbClr val="000000"/>
          </a:solidFill>
          <a:ln w="19050">
            <a:solidFill>
              <a:srgbClr val="000000"/>
            </a:solidFill>
            <a:prstDash val="solid"/>
          </a:ln>
        </p:spPr>
      </p:sp>
      <p:sp>
        <p:nvSpPr>
          <p:cNvPr id="12"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5" name="Text 8"/>
          <p:cNvSpPr/>
          <p:nvPr/>
        </p:nvSpPr>
        <p:spPr>
          <a:xfrm>
            <a:off x="3305175" y="2801620"/>
            <a:ext cx="3712210" cy="830580"/>
          </a:xfrm>
          <a:prstGeom prst="rect">
            <a:avLst/>
          </a:prstGeom>
          <a:noFill/>
          <a:ln/>
        </p:spPr>
        <p:txBody>
          <a:bodyPr wrap="square" lIns="0" tIns="0" rIns="0" bIns="0" rtlCol="0" anchor="t"/>
          <a:lstStyle/>
          <a:p>
            <a:pPr algn="ctr">
              <a:lnSpc>
                <a:spcPct val="150000"/>
              </a:lnSpc>
            </a:pPr>
            <a:r>
              <a:rPr lang="en-US" sz="2000" dirty="0">
                <a:solidFill>
                  <a:srgbClr val="4B62E1"/>
                </a:solidFill>
                <a:latin typeface="Times New Roman" panose="02020603050405020304" pitchFamily="18" charset="0"/>
                <a:ea typeface="MiSans" pitchFamily="34" charset="-122"/>
                <a:cs typeface="Times New Roman" panose="02020603050405020304" pitchFamily="18" charset="0"/>
              </a:rPr>
              <a:t>Истоки и применение</a:t>
            </a:r>
            <a:endParaRPr lang="en-US" sz="1600" dirty="0">
              <a:latin typeface="Times New Roman" panose="02020603050405020304" pitchFamily="18" charset="0"/>
              <a:cs typeface="Times New Roman" panose="02020603050405020304" pitchFamily="18" charset="0"/>
            </a:endParaRPr>
          </a:p>
        </p:txBody>
      </p:sp>
      <p:sp>
        <p:nvSpPr>
          <p:cNvPr id="16" name="Text 9"/>
          <p:cNvSpPr/>
          <p:nvPr/>
        </p:nvSpPr>
        <p:spPr>
          <a:xfrm>
            <a:off x="3447415" y="3384550"/>
            <a:ext cx="3385820" cy="239268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Kanban родился в японском производстве, но идеально подходит для разработки ПО. Он позволяет командам визуализировать задачи на доске с колонками, что упрощает контроль над процессом и повышает прозрачность.</a:t>
            </a:r>
            <a:endParaRPr lang="en-US" sz="1600" dirty="0">
              <a:latin typeface="Times New Roman" panose="02020603050405020304" pitchFamily="18" charset="0"/>
              <a:cs typeface="Times New Roman" panose="02020603050405020304" pitchFamily="18" charset="0"/>
            </a:endParaRPr>
          </a:p>
        </p:txBody>
      </p:sp>
      <p:sp>
        <p:nvSpPr>
          <p:cNvPr id="17" name="Text 10"/>
          <p:cNvSpPr/>
          <p:nvPr/>
        </p:nvSpPr>
        <p:spPr>
          <a:xfrm>
            <a:off x="7414260" y="2801620"/>
            <a:ext cx="3712210" cy="830580"/>
          </a:xfrm>
          <a:prstGeom prst="rect">
            <a:avLst/>
          </a:prstGeom>
          <a:noFill/>
          <a:ln/>
        </p:spPr>
        <p:txBody>
          <a:bodyPr wrap="square" lIns="0" tIns="0" rIns="0" bIns="0" rtlCol="0" anchor="t"/>
          <a:lstStyle/>
          <a:p>
            <a:pPr algn="ctr">
              <a:lnSpc>
                <a:spcPct val="150000"/>
              </a:lnSpc>
            </a:pPr>
            <a:r>
              <a:rPr lang="en-US" sz="2000" dirty="0">
                <a:solidFill>
                  <a:srgbClr val="4B62E1"/>
                </a:solidFill>
                <a:latin typeface="Times New Roman" panose="02020603050405020304" pitchFamily="18" charset="0"/>
                <a:ea typeface="MiSans" pitchFamily="34" charset="-122"/>
                <a:cs typeface="Times New Roman" panose="02020603050405020304" pitchFamily="18" charset="0"/>
              </a:rPr>
              <a:t>Основные принципы</a:t>
            </a:r>
            <a:endParaRPr lang="en-US" sz="1600" dirty="0">
              <a:latin typeface="Times New Roman" panose="02020603050405020304" pitchFamily="18" charset="0"/>
              <a:cs typeface="Times New Roman" panose="02020603050405020304" pitchFamily="18" charset="0"/>
            </a:endParaRPr>
          </a:p>
        </p:txBody>
      </p:sp>
      <p:sp>
        <p:nvSpPr>
          <p:cNvPr id="18" name="Text 11"/>
          <p:cNvSpPr/>
          <p:nvPr/>
        </p:nvSpPr>
        <p:spPr>
          <a:xfrm>
            <a:off x="7556500" y="3384550"/>
            <a:ext cx="3385820" cy="22510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Основные принципы Kanban: визуализация потока работ, ограничение одновременной работы (WIP), управление циклом разработки и непрерывное улучшение. Эти принципы помогают оптимизировать процесс и ускорить доставку продукта.</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5g.png"/>
          <p:cNvPicPr>
            <a:picLocks noChangeAspect="1"/>
          </p:cNvPicPr>
          <p:nvPr/>
        </p:nvPicPr>
        <p:blipFill>
          <a:blip r:embed="rId3"/>
          <a:stretch>
            <a:fillRect/>
          </a:stretch>
        </p:blipFill>
        <p:spPr>
          <a:xfrm>
            <a:off x="6852920" y="1608455"/>
            <a:ext cx="4345940" cy="548640"/>
          </a:xfrm>
          <a:prstGeom prst="rect">
            <a:avLst/>
          </a:prstGeom>
        </p:spPr>
      </p:pic>
      <p:pic>
        <p:nvPicPr>
          <p:cNvPr id="3" name="Image 1" descr="https://kimi-img.moonshot.cn/pub/slides/slides_tmpl/image/25-10-09-16:35:26-d3jn7jgs8jdo4os5dj5g.png"/>
          <p:cNvPicPr>
            <a:picLocks noChangeAspect="1"/>
          </p:cNvPicPr>
          <p:nvPr/>
        </p:nvPicPr>
        <p:blipFill>
          <a:blip r:embed="rId3"/>
          <a:stretch>
            <a:fillRect/>
          </a:stretch>
        </p:blipFill>
        <p:spPr>
          <a:xfrm flipH="1">
            <a:off x="852170" y="1616710"/>
            <a:ext cx="4345940" cy="548640"/>
          </a:xfrm>
          <a:prstGeom prst="rect">
            <a:avLst/>
          </a:prstGeom>
        </p:spPr>
      </p:pic>
      <p:sp>
        <p:nvSpPr>
          <p:cNvPr id="4" name="Text 0"/>
          <p:cNvSpPr/>
          <p:nvPr/>
        </p:nvSpPr>
        <p:spPr>
          <a:xfrm>
            <a:off x="581660" y="532130"/>
            <a:ext cx="10966450" cy="744243"/>
          </a:xfrm>
          <a:prstGeom prst="rect">
            <a:avLst/>
          </a:prstGeom>
          <a:noFill/>
          <a:ln/>
        </p:spPr>
        <p:txBody>
          <a:bodyPr wrap="square" lIns="0" tIns="0" rIns="0" bIns="0" rtlCol="0" anchor="t">
            <a:spAutoFit/>
          </a:bodyPr>
          <a:lstStyle/>
          <a:p>
            <a:pPr>
              <a:lnSpc>
                <a:spcPct val="150000"/>
              </a:lnSpc>
            </a:pPr>
            <a:r>
              <a:rPr lang="en-US" sz="3600" dirty="0" err="1">
                <a:solidFill>
                  <a:srgbClr val="0D0D0D"/>
                </a:solidFill>
                <a:latin typeface="Times New Roman" panose="02020603050405020304" pitchFamily="18" charset="0"/>
                <a:ea typeface="MiSans" pitchFamily="34" charset="-122"/>
                <a:cs typeface="Times New Roman" panose="02020603050405020304" pitchFamily="18" charset="0"/>
              </a:rPr>
              <a:t>Преимущества</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 Kanban</a:t>
            </a:r>
            <a:endParaRPr lang="en-US" sz="1600" dirty="0">
              <a:latin typeface="Times New Roman" panose="02020603050405020304" pitchFamily="18" charset="0"/>
              <a:cs typeface="Times New Roman" panose="02020603050405020304" pitchFamily="18" charset="0"/>
            </a:endParaRPr>
          </a:p>
        </p:txBody>
      </p:sp>
      <p:pic>
        <p:nvPicPr>
          <p:cNvPr id="5" name="Image 2" descr="https://kimi-img.moonshot.cn/pub/slides/slides_tmpl/image/25-10-09-16:35:26-d3jn7jgs8jdo4os5dj5g.png"/>
          <p:cNvPicPr>
            <a:picLocks noChangeAspect="1"/>
          </p:cNvPicPr>
          <p:nvPr/>
        </p:nvPicPr>
        <p:blipFill>
          <a:blip r:embed="rId3"/>
          <a:stretch>
            <a:fillRect/>
          </a:stretch>
        </p:blipFill>
        <p:spPr>
          <a:xfrm>
            <a:off x="6950075" y="4005580"/>
            <a:ext cx="4345940" cy="548640"/>
          </a:xfrm>
          <a:prstGeom prst="rect">
            <a:avLst/>
          </a:prstGeom>
        </p:spPr>
      </p:pic>
      <p:pic>
        <p:nvPicPr>
          <p:cNvPr id="6" name="Image 3" descr="https://kimi-img.moonshot.cn/pub/slides/slides_tmpl/image/25-10-09-16:35:26-d3jn7jgs8jdo4os5dj5g.png"/>
          <p:cNvPicPr>
            <a:picLocks noChangeAspect="1"/>
          </p:cNvPicPr>
          <p:nvPr/>
        </p:nvPicPr>
        <p:blipFill>
          <a:blip r:embed="rId3"/>
          <a:stretch>
            <a:fillRect/>
          </a:stretch>
        </p:blipFill>
        <p:spPr>
          <a:xfrm flipH="1">
            <a:off x="949325" y="4013835"/>
            <a:ext cx="4345940" cy="548640"/>
          </a:xfrm>
          <a:prstGeom prst="rect">
            <a:avLst/>
          </a:prstGeom>
        </p:spPr>
      </p:pic>
      <p:sp>
        <p:nvSpPr>
          <p:cNvPr id="7"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8" name="Shape 2"/>
          <p:cNvSpPr/>
          <p:nvPr/>
        </p:nvSpPr>
        <p:spPr>
          <a:xfrm>
            <a:off x="11490960" y="6078220"/>
            <a:ext cx="209550" cy="42238"/>
          </a:xfrm>
          <a:prstGeom prst="rect">
            <a:avLst/>
          </a:prstGeom>
          <a:solidFill>
            <a:srgbClr val="000000"/>
          </a:solidFill>
          <a:ln w="19050">
            <a:solidFill>
              <a:srgbClr val="000000"/>
            </a:solidFill>
            <a:prstDash val="solid"/>
          </a:ln>
        </p:spPr>
      </p:sp>
      <p:sp>
        <p:nvSpPr>
          <p:cNvPr id="9"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10" name="Shape 4"/>
          <p:cNvSpPr/>
          <p:nvPr/>
        </p:nvSpPr>
        <p:spPr>
          <a:xfrm>
            <a:off x="11490960" y="6175211"/>
            <a:ext cx="209550" cy="42238"/>
          </a:xfrm>
          <a:prstGeom prst="rect">
            <a:avLst/>
          </a:prstGeom>
          <a:solidFill>
            <a:srgbClr val="000000"/>
          </a:solidFill>
          <a:ln w="19050">
            <a:solidFill>
              <a:srgbClr val="000000"/>
            </a:solidFill>
            <a:prstDash val="solid"/>
          </a:ln>
        </p:spPr>
      </p:sp>
      <p:sp>
        <p:nvSpPr>
          <p:cNvPr id="11"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12" name="Shape 6"/>
          <p:cNvSpPr/>
          <p:nvPr/>
        </p:nvSpPr>
        <p:spPr>
          <a:xfrm>
            <a:off x="11490960" y="6272202"/>
            <a:ext cx="209550" cy="42238"/>
          </a:xfrm>
          <a:prstGeom prst="rect">
            <a:avLst/>
          </a:prstGeom>
          <a:solidFill>
            <a:srgbClr val="000000"/>
          </a:solidFill>
          <a:ln w="19050">
            <a:solidFill>
              <a:srgbClr val="000000"/>
            </a:solidFill>
            <a:prstDash val="solid"/>
          </a:ln>
        </p:spPr>
      </p:sp>
      <p:sp>
        <p:nvSpPr>
          <p:cNvPr id="13"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pic>
        <p:nvPicPr>
          <p:cNvPr id="14"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534015" y="876300"/>
            <a:ext cx="762000" cy="76200"/>
          </a:xfrm>
          <a:prstGeom prst="rect">
            <a:avLst/>
          </a:prstGeom>
        </p:spPr>
      </p:pic>
      <p:pic>
        <p:nvPicPr>
          <p:cNvPr id="15" name="Image 5" descr="https://kimi-img.moonshot.cn/pub/slides/slides_tmpl/image/25-10-09-16:35:24-d3jn7j0s8jdo4os5div0.png"/>
          <p:cNvPicPr>
            <a:picLocks noChangeAspect="1"/>
          </p:cNvPicPr>
          <p:nvPr/>
        </p:nvPicPr>
        <p:blipFill>
          <a:blip r:embed="rId4">
            <a:alphaModFix amt="40000"/>
          </a:blip>
          <a:stretch>
            <a:fillRect/>
          </a:stretch>
        </p:blipFill>
        <p:spPr>
          <a:xfrm flipV="1">
            <a:off x="10534015" y="1007110"/>
            <a:ext cx="762000" cy="76200"/>
          </a:xfrm>
          <a:prstGeom prst="rect">
            <a:avLst/>
          </a:prstGeom>
        </p:spPr>
      </p:pic>
      <p:sp>
        <p:nvSpPr>
          <p:cNvPr id="16" name="Text 8"/>
          <p:cNvSpPr/>
          <p:nvPr/>
        </p:nvSpPr>
        <p:spPr>
          <a:xfrm>
            <a:off x="1252855" y="1716405"/>
            <a:ext cx="3642995" cy="349250"/>
          </a:xfrm>
          <a:prstGeom prst="rect">
            <a:avLst/>
          </a:prstGeom>
          <a:noFill/>
          <a:ln/>
        </p:spPr>
        <p:txBody>
          <a:bodyPr wrap="square" lIns="0" tIns="0" rIns="0" bIns="0" rtlCol="0" anchor="t"/>
          <a:lstStyle/>
          <a:p>
            <a:pP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Гибкость</a:t>
            </a:r>
            <a:endParaRPr lang="en-US" sz="1600" dirty="0">
              <a:latin typeface="Times New Roman" panose="02020603050405020304" pitchFamily="18" charset="0"/>
              <a:cs typeface="Times New Roman" panose="02020603050405020304" pitchFamily="18" charset="0"/>
            </a:endParaRPr>
          </a:p>
        </p:txBody>
      </p:sp>
      <p:sp>
        <p:nvSpPr>
          <p:cNvPr id="17" name="Text 9"/>
          <p:cNvSpPr/>
          <p:nvPr/>
        </p:nvSpPr>
        <p:spPr>
          <a:xfrm>
            <a:off x="890270" y="2234565"/>
            <a:ext cx="4496435" cy="170942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Kanban повышает гибкость: новые задачи добавляются в «Сделать» без перепланировки спринта, что позволяет оперативно реагировать на изменения.</a:t>
            </a:r>
            <a:endParaRPr lang="en-US" sz="1600" dirty="0">
              <a:latin typeface="Times New Roman" panose="02020603050405020304" pitchFamily="18" charset="0"/>
              <a:cs typeface="Times New Roman" panose="02020603050405020304" pitchFamily="18" charset="0"/>
            </a:endParaRPr>
          </a:p>
        </p:txBody>
      </p:sp>
      <p:sp>
        <p:nvSpPr>
          <p:cNvPr id="18" name="Text 10"/>
          <p:cNvSpPr/>
          <p:nvPr/>
        </p:nvSpPr>
        <p:spPr>
          <a:xfrm>
            <a:off x="1350010" y="4113530"/>
            <a:ext cx="3642995" cy="349250"/>
          </a:xfrm>
          <a:prstGeom prst="rect">
            <a:avLst/>
          </a:prstGeom>
          <a:noFill/>
          <a:ln/>
        </p:spPr>
        <p:txBody>
          <a:bodyPr wrap="square" lIns="0" tIns="0" rIns="0" bIns="0" rtlCol="0" anchor="t"/>
          <a:lstStyle/>
          <a:p>
            <a:pP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Эффективность</a:t>
            </a:r>
            <a:endParaRPr lang="en-US" sz="1600" dirty="0">
              <a:latin typeface="Times New Roman" panose="02020603050405020304" pitchFamily="18" charset="0"/>
              <a:cs typeface="Times New Roman" panose="02020603050405020304" pitchFamily="18" charset="0"/>
            </a:endParaRPr>
          </a:p>
        </p:txBody>
      </p:sp>
      <p:sp>
        <p:nvSpPr>
          <p:cNvPr id="19" name="Text 11"/>
          <p:cNvSpPr/>
          <p:nvPr/>
        </p:nvSpPr>
        <p:spPr>
          <a:xfrm>
            <a:off x="890270" y="4641850"/>
            <a:ext cx="4496435" cy="180530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Уменьшаются простои и перегрузки за счёт ограничения одновременной работы (WIP). Это позволяет команде работать более </a:t>
            </a:r>
            <a:r>
              <a:rPr lang="en-US" sz="1400" dirty="0" err="1">
                <a:solidFill>
                  <a:srgbClr val="262626"/>
                </a:solidFill>
                <a:latin typeface="Times New Roman" panose="02020603050405020304" pitchFamily="18" charset="0"/>
                <a:ea typeface="MiSans" pitchFamily="34" charset="-122"/>
                <a:cs typeface="Times New Roman" panose="02020603050405020304" pitchFamily="18" charset="0"/>
              </a:rPr>
              <a:t>продуктивно</a:t>
            </a: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0" name="Text 12"/>
          <p:cNvSpPr/>
          <p:nvPr/>
        </p:nvSpPr>
        <p:spPr>
          <a:xfrm>
            <a:off x="7312025" y="1736090"/>
            <a:ext cx="3771900" cy="349250"/>
          </a:xfrm>
          <a:prstGeom prst="rect">
            <a:avLst/>
          </a:prstGeom>
          <a:noFill/>
          <a:ln/>
        </p:spPr>
        <p:txBody>
          <a:bodyPr wrap="square" lIns="0" tIns="0" rIns="0" bIns="0" rtlCol="0" anchor="t"/>
          <a:lstStyle/>
          <a:p>
            <a:pP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Прозрачность</a:t>
            </a:r>
            <a:endParaRPr lang="en-US" sz="1600" dirty="0">
              <a:latin typeface="Times New Roman" panose="02020603050405020304" pitchFamily="18" charset="0"/>
              <a:cs typeface="Times New Roman" panose="02020603050405020304" pitchFamily="18" charset="0"/>
            </a:endParaRPr>
          </a:p>
        </p:txBody>
      </p:sp>
      <p:sp>
        <p:nvSpPr>
          <p:cNvPr id="21" name="Text 13"/>
          <p:cNvSpPr/>
          <p:nvPr/>
        </p:nvSpPr>
        <p:spPr>
          <a:xfrm>
            <a:off x="6835775" y="2232025"/>
            <a:ext cx="4496435" cy="170942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Клиенты видят прогресс в реальном времени, что укрепляет доверие и позволяет им быть в курсе текущего состояния проекта.</a:t>
            </a:r>
            <a:endParaRPr lang="en-US" sz="1600" dirty="0">
              <a:latin typeface="Times New Roman" panose="02020603050405020304" pitchFamily="18" charset="0"/>
              <a:cs typeface="Times New Roman" panose="02020603050405020304" pitchFamily="18" charset="0"/>
            </a:endParaRPr>
          </a:p>
        </p:txBody>
      </p:sp>
      <p:sp>
        <p:nvSpPr>
          <p:cNvPr id="22" name="Text 14"/>
          <p:cNvSpPr/>
          <p:nvPr/>
        </p:nvSpPr>
        <p:spPr>
          <a:xfrm>
            <a:off x="7409180" y="4133215"/>
            <a:ext cx="3771900" cy="349250"/>
          </a:xfrm>
          <a:prstGeom prst="rect">
            <a:avLst/>
          </a:prstGeom>
          <a:noFill/>
          <a:ln/>
        </p:spPr>
        <p:txBody>
          <a:bodyPr wrap="square" lIns="0" tIns="0" rIns="0" bIns="0" rtlCol="0" anchor="t"/>
          <a:lstStyle/>
          <a:p>
            <a:pP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Простота внедрения</a:t>
            </a:r>
            <a:endParaRPr lang="en-US" sz="1600" dirty="0">
              <a:latin typeface="Times New Roman" panose="02020603050405020304" pitchFamily="18" charset="0"/>
              <a:cs typeface="Times New Roman" panose="02020603050405020304" pitchFamily="18" charset="0"/>
            </a:endParaRPr>
          </a:p>
        </p:txBody>
      </p:sp>
      <p:sp>
        <p:nvSpPr>
          <p:cNvPr id="23" name="Text 15"/>
          <p:cNvSpPr/>
          <p:nvPr/>
        </p:nvSpPr>
        <p:spPr>
          <a:xfrm>
            <a:off x="6835775" y="4639310"/>
            <a:ext cx="4496435" cy="180530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Метод легко внедряется поверх существующих процессов и не требует радикальных изменений. Это позволяет быстро начать использовать Kanban без значительных затрат.</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6298" y="657860"/>
            <a:ext cx="10479405" cy="744243"/>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DevOps</a:t>
            </a:r>
            <a:endParaRPr lang="en-US" sz="1600" dirty="0">
              <a:latin typeface="Times New Roman" panose="02020603050405020304" pitchFamily="18" charset="0"/>
              <a:cs typeface="Times New Roman" panose="02020603050405020304" pitchFamily="18" charset="0"/>
            </a:endParaRPr>
          </a:p>
        </p:txBody>
      </p:sp>
      <p:pic>
        <p:nvPicPr>
          <p:cNvPr id="3" name="Image 0" descr="https://kimi-img.moonshot.cn/pub/slides/slides_tmpl/image/25-10-09-16:35:25-d3jn7j8s8jdo4os5dj2g.png"/>
          <p:cNvPicPr>
            <a:picLocks noChangeAspect="1"/>
          </p:cNvPicPr>
          <p:nvPr/>
        </p:nvPicPr>
        <p:blipFill>
          <a:blip r:embed="rId3"/>
          <a:srcRect l="275" r="275"/>
          <a:stretch/>
        </p:blipFill>
        <p:spPr>
          <a:xfrm>
            <a:off x="2160905" y="2049780"/>
            <a:ext cx="688340" cy="691515"/>
          </a:xfrm>
          <a:prstGeom prst="rect">
            <a:avLst/>
          </a:prstGeom>
        </p:spPr>
      </p:pic>
      <p:pic>
        <p:nvPicPr>
          <p:cNvPr id="4" name="Image 1" descr="https://kimi-img.moonshot.cn/pub/slides/slides_tmpl/image/25-10-09-16:35:25-d3jn7j8s8jdo4os5dj3g.png"/>
          <p:cNvPicPr>
            <a:picLocks noChangeAspect="1"/>
          </p:cNvPicPr>
          <p:nvPr/>
        </p:nvPicPr>
        <p:blipFill>
          <a:blip r:embed="rId4"/>
          <a:stretch>
            <a:fillRect/>
          </a:stretch>
        </p:blipFill>
        <p:spPr>
          <a:xfrm>
            <a:off x="1856740" y="2232025"/>
            <a:ext cx="1288415" cy="330200"/>
          </a:xfrm>
          <a:prstGeom prst="rect">
            <a:avLst/>
          </a:prstGeom>
        </p:spPr>
      </p:pic>
      <p:pic>
        <p:nvPicPr>
          <p:cNvPr id="5" name="Image 2" descr="https://kimi-img.moonshot.cn/pub/slides/slides_tmpl/image/25-10-09-16:35:25-d3jn7j8s8jdo4os5dj2g.png"/>
          <p:cNvPicPr>
            <a:picLocks noChangeAspect="1"/>
          </p:cNvPicPr>
          <p:nvPr/>
        </p:nvPicPr>
        <p:blipFill>
          <a:blip r:embed="rId3"/>
          <a:srcRect l="275" r="275"/>
          <a:stretch/>
        </p:blipFill>
        <p:spPr>
          <a:xfrm>
            <a:off x="5796915" y="2049780"/>
            <a:ext cx="688340" cy="691515"/>
          </a:xfrm>
          <a:prstGeom prst="rect">
            <a:avLst/>
          </a:prstGeom>
        </p:spPr>
      </p:pic>
      <p:pic>
        <p:nvPicPr>
          <p:cNvPr id="6" name="Image 3" descr="https://kimi-img.moonshot.cn/pub/slides/slides_tmpl/image/25-10-09-16:35:25-d3jn7j8s8jdo4os5dj3g.png"/>
          <p:cNvPicPr>
            <a:picLocks noChangeAspect="1"/>
          </p:cNvPicPr>
          <p:nvPr/>
        </p:nvPicPr>
        <p:blipFill>
          <a:blip r:embed="rId4"/>
          <a:stretch>
            <a:fillRect/>
          </a:stretch>
        </p:blipFill>
        <p:spPr>
          <a:xfrm>
            <a:off x="5492115" y="2232025"/>
            <a:ext cx="1288415" cy="330200"/>
          </a:xfrm>
          <a:prstGeom prst="rect">
            <a:avLst/>
          </a:prstGeom>
        </p:spPr>
      </p:pic>
      <p:pic>
        <p:nvPicPr>
          <p:cNvPr id="7" name="Image 4" descr="https://kimi-img.moonshot.cn/pub/slides/slides_tmpl/image/25-10-09-16:35:25-d3jn7j8s8jdo4os5dj2g.png"/>
          <p:cNvPicPr>
            <a:picLocks noChangeAspect="1"/>
          </p:cNvPicPr>
          <p:nvPr/>
        </p:nvPicPr>
        <p:blipFill>
          <a:blip r:embed="rId3"/>
          <a:srcRect l="275" r="275"/>
          <a:stretch/>
        </p:blipFill>
        <p:spPr>
          <a:xfrm>
            <a:off x="9434195" y="2049780"/>
            <a:ext cx="688340" cy="691515"/>
          </a:xfrm>
          <a:prstGeom prst="rect">
            <a:avLst/>
          </a:prstGeom>
        </p:spPr>
      </p:pic>
      <p:pic>
        <p:nvPicPr>
          <p:cNvPr id="8" name="Image 5" descr="https://kimi-img.moonshot.cn/pub/slides/slides_tmpl/image/25-10-09-16:35:25-d3jn7j8s8jdo4os5dj3g.png"/>
          <p:cNvPicPr>
            <a:picLocks noChangeAspect="1"/>
          </p:cNvPicPr>
          <p:nvPr/>
        </p:nvPicPr>
        <p:blipFill>
          <a:blip r:embed="rId4"/>
          <a:stretch>
            <a:fillRect/>
          </a:stretch>
        </p:blipFill>
        <p:spPr>
          <a:xfrm>
            <a:off x="9132570" y="2232025"/>
            <a:ext cx="1288415" cy="330200"/>
          </a:xfrm>
          <a:prstGeom prst="rect">
            <a:avLst/>
          </a:prstGeom>
        </p:spPr>
      </p:pic>
      <p:sp>
        <p:nvSpPr>
          <p:cNvPr id="9" name="Text 1"/>
          <p:cNvSpPr/>
          <p:nvPr/>
        </p:nvSpPr>
        <p:spPr>
          <a:xfrm>
            <a:off x="2152015" y="213614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Times New Roman" panose="02020603050405020304" pitchFamily="18" charset="0"/>
                <a:ea typeface="MiSans"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0" name="Text 2"/>
          <p:cNvSpPr/>
          <p:nvPr/>
        </p:nvSpPr>
        <p:spPr>
          <a:xfrm>
            <a:off x="1097915"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Определение DevOps</a:t>
            </a:r>
            <a:endParaRPr lang="en-US" sz="1600" dirty="0">
              <a:latin typeface="Times New Roman" panose="02020603050405020304" pitchFamily="18" charset="0"/>
              <a:cs typeface="Times New Roman" panose="02020603050405020304" pitchFamily="18" charset="0"/>
            </a:endParaRPr>
          </a:p>
        </p:txBody>
      </p:sp>
      <p:sp>
        <p:nvSpPr>
          <p:cNvPr id="11" name="Text 3"/>
          <p:cNvSpPr/>
          <p:nvPr/>
        </p:nvSpPr>
        <p:spPr>
          <a:xfrm>
            <a:off x="1120140"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DevOps — это культура и набор практик, которые объединяют разработку и эксплуатацию в единый процесс. Это позволяет ускорить выпуск программного обеспечения и повысить его качество.</a:t>
            </a:r>
            <a:endParaRPr lang="en-US" sz="1600" dirty="0">
              <a:latin typeface="Times New Roman" panose="02020603050405020304" pitchFamily="18" charset="0"/>
              <a:cs typeface="Times New Roman" panose="02020603050405020304" pitchFamily="18" charset="0"/>
            </a:endParaRPr>
          </a:p>
        </p:txBody>
      </p:sp>
      <p:sp>
        <p:nvSpPr>
          <p:cNvPr id="12" name="Text 4"/>
          <p:cNvSpPr/>
          <p:nvPr/>
        </p:nvSpPr>
        <p:spPr>
          <a:xfrm>
            <a:off x="5796598" y="214185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Times New Roman" panose="02020603050405020304" pitchFamily="18" charset="0"/>
                <a:ea typeface="MiSans"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3" name="Text 5"/>
          <p:cNvSpPr/>
          <p:nvPr/>
        </p:nvSpPr>
        <p:spPr>
          <a:xfrm>
            <a:off x="4733290"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Цель DevOps</a:t>
            </a:r>
            <a:endParaRPr lang="en-US" sz="1600" dirty="0">
              <a:latin typeface="Times New Roman" panose="02020603050405020304" pitchFamily="18" charset="0"/>
              <a:cs typeface="Times New Roman" panose="02020603050405020304" pitchFamily="18" charset="0"/>
            </a:endParaRPr>
          </a:p>
        </p:txBody>
      </p:sp>
      <p:sp>
        <p:nvSpPr>
          <p:cNvPr id="14" name="Text 6"/>
          <p:cNvSpPr/>
          <p:nvPr/>
        </p:nvSpPr>
        <p:spPr>
          <a:xfrm>
            <a:off x="4755515"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Основная цель DevOps — ускорить доставку новых функций к пользователям, одновременно обеспечивая стабильность и надежность системы. Это достигается за счет автоматизации и непрерывного улучшения процессов.</a:t>
            </a:r>
            <a:endParaRPr lang="en-US" sz="1600" dirty="0">
              <a:latin typeface="Times New Roman" panose="02020603050405020304" pitchFamily="18" charset="0"/>
              <a:cs typeface="Times New Roman" panose="02020603050405020304" pitchFamily="18" charset="0"/>
            </a:endParaRPr>
          </a:p>
        </p:txBody>
      </p:sp>
      <p:sp>
        <p:nvSpPr>
          <p:cNvPr id="15" name="Text 7"/>
          <p:cNvSpPr/>
          <p:nvPr/>
        </p:nvSpPr>
        <p:spPr>
          <a:xfrm>
            <a:off x="9433560" y="21456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Times New Roman" panose="02020603050405020304" pitchFamily="18" charset="0"/>
                <a:ea typeface="MiSans"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16" name="Text 8"/>
          <p:cNvSpPr/>
          <p:nvPr/>
        </p:nvSpPr>
        <p:spPr>
          <a:xfrm>
            <a:off x="8373745"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Преимущества DevOps</a:t>
            </a:r>
            <a:endParaRPr lang="en-US" sz="1600" dirty="0">
              <a:latin typeface="Times New Roman" panose="02020603050405020304" pitchFamily="18" charset="0"/>
              <a:cs typeface="Times New Roman" panose="02020603050405020304" pitchFamily="18" charset="0"/>
            </a:endParaRPr>
          </a:p>
        </p:txBody>
      </p:sp>
      <p:sp>
        <p:nvSpPr>
          <p:cNvPr id="17" name="Text 9"/>
          <p:cNvSpPr/>
          <p:nvPr/>
        </p:nvSpPr>
        <p:spPr>
          <a:xfrm>
            <a:off x="8395970"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Внедрение DevOps позволяет сократить время выпуска программного обеспечения, уменьшить количество ошибок и улучшить взаимодействие между командами разработки и эксплуатации.</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3-d1oe5sdcmrb5eq9iq9q0.png"/>
          <p:cNvPicPr>
            <a:picLocks noChangeAspect="1"/>
          </p:cNvPicPr>
          <p:nvPr/>
        </p:nvPicPr>
        <p:blipFill>
          <a:blip r:embed="rId4"/>
          <a:stretch>
            <a:fillRect/>
          </a:stretch>
        </p:blipFill>
        <p:spPr>
          <a:xfrm>
            <a:off x="7809865" y="2195830"/>
            <a:ext cx="3395345" cy="3742690"/>
          </a:xfrm>
          <a:prstGeom prst="rect">
            <a:avLst/>
          </a:prstGeom>
        </p:spPr>
      </p:pic>
      <p:pic>
        <p:nvPicPr>
          <p:cNvPr id="3" name="Image 1" descr="https://test-kimi-img.moonshot.cn/pub/slides/slides_tmpl/image/25-07-11-18:09:53-d1oe5sdcmrb5eq9iq9q0.png"/>
          <p:cNvPicPr>
            <a:picLocks noChangeAspect="1"/>
          </p:cNvPicPr>
          <p:nvPr/>
        </p:nvPicPr>
        <p:blipFill>
          <a:blip r:embed="rId4"/>
          <a:stretch>
            <a:fillRect/>
          </a:stretch>
        </p:blipFill>
        <p:spPr>
          <a:xfrm>
            <a:off x="4304665" y="2009775"/>
            <a:ext cx="3395345" cy="3742690"/>
          </a:xfrm>
          <a:prstGeom prst="rect">
            <a:avLst/>
          </a:prstGeom>
        </p:spPr>
      </p:pic>
      <p:pic>
        <p:nvPicPr>
          <p:cNvPr id="4" name="Image 2" descr="https://test-kimi-img.moonshot.cn/pub/slides/slides_tmpl/image/25-07-11-18:09:53-d1oe5sdcmrb5eq9iq9q0.png"/>
          <p:cNvPicPr>
            <a:picLocks noChangeAspect="1"/>
          </p:cNvPicPr>
          <p:nvPr/>
        </p:nvPicPr>
        <p:blipFill>
          <a:blip r:embed="rId4"/>
          <a:stretch>
            <a:fillRect/>
          </a:stretch>
        </p:blipFill>
        <p:spPr>
          <a:xfrm>
            <a:off x="824865" y="1695450"/>
            <a:ext cx="3395345" cy="3742690"/>
          </a:xfrm>
          <a:prstGeom prst="rect">
            <a:avLst/>
          </a:prstGeom>
        </p:spPr>
      </p:pic>
      <p:sp>
        <p:nvSpPr>
          <p:cNvPr id="5" name="Text 0"/>
          <p:cNvSpPr/>
          <p:nvPr/>
        </p:nvSpPr>
        <p:spPr>
          <a:xfrm>
            <a:off x="541020" y="532130"/>
            <a:ext cx="10479405" cy="731419"/>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CI/CD как двигатель стабильности</a:t>
            </a:r>
            <a:endParaRPr lang="en-US" sz="1600" dirty="0">
              <a:latin typeface="Times New Roman" panose="02020603050405020304" pitchFamily="18" charset="0"/>
              <a:cs typeface="Times New Roman" panose="02020603050405020304" pitchFamily="18" charset="0"/>
            </a:endParaRPr>
          </a:p>
        </p:txBody>
      </p:sp>
      <p:sp>
        <p:nvSpPr>
          <p:cNvPr id="6" name="Text 1"/>
          <p:cNvSpPr/>
          <p:nvPr/>
        </p:nvSpPr>
        <p:spPr>
          <a:xfrm>
            <a:off x="4587240" y="2909570"/>
            <a:ext cx="2853055" cy="25158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Непрерывное развертывание (CD) автоматизирует процесс развертывания продукта в производственную среду. Это ускоряет время вывода продукта на рынок и улучшает его стабильность.</a:t>
            </a:r>
            <a:endParaRPr lang="en-US" sz="1600" dirty="0">
              <a:latin typeface="Times New Roman" panose="02020603050405020304" pitchFamily="18" charset="0"/>
              <a:cs typeface="Times New Roman" panose="02020603050405020304" pitchFamily="18" charset="0"/>
            </a:endParaRPr>
          </a:p>
        </p:txBody>
      </p:sp>
      <p:sp>
        <p:nvSpPr>
          <p:cNvPr id="7" name="Text 2"/>
          <p:cNvSpPr/>
          <p:nvPr/>
        </p:nvSpPr>
        <p:spPr>
          <a:xfrm>
            <a:off x="4587240" y="2195830"/>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Непрерывное развертывание</a:t>
            </a:r>
            <a:endParaRPr lang="en-US" sz="1600" dirty="0">
              <a:latin typeface="Times New Roman" panose="02020603050405020304" pitchFamily="18" charset="0"/>
              <a:cs typeface="Times New Roman" panose="02020603050405020304" pitchFamily="18" charset="0"/>
            </a:endParaRPr>
          </a:p>
        </p:txBody>
      </p:sp>
      <p:sp>
        <p:nvSpPr>
          <p:cNvPr id="8" name="Text 3"/>
          <p:cNvSpPr/>
          <p:nvPr/>
        </p:nvSpPr>
        <p:spPr>
          <a:xfrm>
            <a:off x="8042910" y="3185795"/>
            <a:ext cx="2853055" cy="25158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DevOps — это не только инструменты, но и культура совместной работы между разработчиками и операционной командой. Это позволяет устранить разрыв между ними и обеспечить быстрое и стабильное развитие продукта.</a:t>
            </a:r>
            <a:endParaRPr lang="en-US" sz="1600" dirty="0">
              <a:latin typeface="Times New Roman" panose="02020603050405020304" pitchFamily="18" charset="0"/>
              <a:cs typeface="Times New Roman" panose="02020603050405020304" pitchFamily="18" charset="0"/>
            </a:endParaRPr>
          </a:p>
        </p:txBody>
      </p:sp>
      <p:sp>
        <p:nvSpPr>
          <p:cNvPr id="9" name="Text 4"/>
          <p:cNvSpPr/>
          <p:nvPr/>
        </p:nvSpPr>
        <p:spPr>
          <a:xfrm>
            <a:off x="8042910" y="247205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Культура DevOps</a:t>
            </a:r>
            <a:endParaRPr lang="en-US" sz="1600" dirty="0">
              <a:latin typeface="Times New Roman" panose="02020603050405020304" pitchFamily="18" charset="0"/>
              <a:cs typeface="Times New Roman" panose="02020603050405020304" pitchFamily="18" charset="0"/>
            </a:endParaRPr>
          </a:p>
        </p:txBody>
      </p:sp>
      <p:sp>
        <p:nvSpPr>
          <p:cNvPr id="10" name="Text 5"/>
          <p:cNvSpPr/>
          <p:nvPr/>
        </p:nvSpPr>
        <p:spPr>
          <a:xfrm>
            <a:off x="1082675" y="2572385"/>
            <a:ext cx="2853055" cy="25158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Непрерывная интеграция (CI) предполагает автоматическую сборку и тестирование кода после каждого изменения. Это позволяет быстро обнаруживать ошибки и улучшать качество продукта.</a:t>
            </a:r>
            <a:endParaRPr lang="en-US" sz="1600" dirty="0">
              <a:latin typeface="Times New Roman" panose="02020603050405020304" pitchFamily="18" charset="0"/>
              <a:cs typeface="Times New Roman" panose="02020603050405020304" pitchFamily="18" charset="0"/>
            </a:endParaRPr>
          </a:p>
        </p:txBody>
      </p:sp>
      <p:sp>
        <p:nvSpPr>
          <p:cNvPr id="11" name="Text 6"/>
          <p:cNvSpPr/>
          <p:nvPr/>
        </p:nvSpPr>
        <p:spPr>
          <a:xfrm>
            <a:off x="1082675" y="185864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Непрерывная интеграция</a:t>
            </a:r>
            <a:endParaRPr lang="en-US" sz="1600" dirty="0">
              <a:latin typeface="Times New Roman" panose="02020603050405020304" pitchFamily="18" charset="0"/>
              <a:cs typeface="Times New Roman" panose="02020603050405020304" pitchFamily="18" charset="0"/>
            </a:endParaRPr>
          </a:p>
        </p:txBody>
      </p:sp>
      <p:sp>
        <p:nvSpPr>
          <p:cNvPr id="12" name="Shape 7"/>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13" name="Shape 8"/>
          <p:cNvSpPr/>
          <p:nvPr/>
        </p:nvSpPr>
        <p:spPr>
          <a:xfrm>
            <a:off x="615315" y="6078220"/>
            <a:ext cx="209550" cy="42238"/>
          </a:xfrm>
          <a:prstGeom prst="rect">
            <a:avLst/>
          </a:prstGeom>
          <a:solidFill>
            <a:srgbClr val="000000"/>
          </a:solidFill>
          <a:ln w="19050">
            <a:solidFill>
              <a:srgbClr val="000000"/>
            </a:solidFill>
            <a:prstDash val="solid"/>
          </a:ln>
        </p:spPr>
      </p:sp>
      <p:sp>
        <p:nvSpPr>
          <p:cNvPr id="14" name="Text 9"/>
          <p:cNvSpPr/>
          <p:nvPr/>
        </p:nvSpPr>
        <p:spPr>
          <a:xfrm>
            <a:off x="615315" y="6078220"/>
            <a:ext cx="209550" cy="42238"/>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5" name="Shape 10"/>
          <p:cNvSpPr/>
          <p:nvPr/>
        </p:nvSpPr>
        <p:spPr>
          <a:xfrm>
            <a:off x="615315" y="6175211"/>
            <a:ext cx="209550" cy="42238"/>
          </a:xfrm>
          <a:prstGeom prst="rect">
            <a:avLst/>
          </a:prstGeom>
          <a:solidFill>
            <a:srgbClr val="000000"/>
          </a:solidFill>
          <a:ln w="19050">
            <a:solidFill>
              <a:srgbClr val="000000"/>
            </a:solidFill>
            <a:prstDash val="solid"/>
          </a:ln>
        </p:spPr>
      </p:sp>
      <p:sp>
        <p:nvSpPr>
          <p:cNvPr id="16" name="Text 11"/>
          <p:cNvSpPr/>
          <p:nvPr/>
        </p:nvSpPr>
        <p:spPr>
          <a:xfrm>
            <a:off x="615315" y="6175211"/>
            <a:ext cx="209550" cy="42238"/>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7" name="Shape 12"/>
          <p:cNvSpPr/>
          <p:nvPr/>
        </p:nvSpPr>
        <p:spPr>
          <a:xfrm>
            <a:off x="615315" y="6272202"/>
            <a:ext cx="209550" cy="42238"/>
          </a:xfrm>
          <a:prstGeom prst="rect">
            <a:avLst/>
          </a:prstGeom>
          <a:solidFill>
            <a:srgbClr val="000000"/>
          </a:solidFill>
          <a:ln w="19050">
            <a:solidFill>
              <a:srgbClr val="000000"/>
            </a:solidFill>
            <a:prstDash val="solid"/>
          </a:ln>
        </p:spPr>
      </p:sp>
      <p:sp>
        <p:nvSpPr>
          <p:cNvPr id="18" name="Text 13"/>
          <p:cNvSpPr/>
          <p:nvPr/>
        </p:nvSpPr>
        <p:spPr>
          <a:xfrm>
            <a:off x="615315" y="6272202"/>
            <a:ext cx="209550" cy="42238"/>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19" name="Image 3" descr="https://test-kimi-img.moonshot.cn/pub/slides/slides_tmpl/image/25-07-11-18:09:52-d1oe5s5cmrb5eq9iq9lg.png"/>
          <p:cNvPicPr>
            <a:picLocks noChangeAspect="1"/>
          </p:cNvPicPr>
          <p:nvPr/>
        </p:nvPicPr>
        <p:blipFill>
          <a:blip r:embed="rId5">
            <a:alphaModFix amt="40000"/>
          </a:blip>
          <a:stretch>
            <a:fillRect/>
          </a:stretch>
        </p:blipFill>
        <p:spPr>
          <a:xfrm flipV="1">
            <a:off x="10443210" y="462280"/>
            <a:ext cx="762000" cy="76200"/>
          </a:xfrm>
          <a:prstGeom prst="rect">
            <a:avLst/>
          </a:prstGeom>
        </p:spPr>
      </p:pic>
      <p:pic>
        <p:nvPicPr>
          <p:cNvPr id="20" name="Image 4" descr="https://test-kimi-img.moonshot.cn/pub/slides/slides_tmpl/image/25-07-11-18:09:52-d1oe5s5cmrb5eq9iq9lg.png"/>
          <p:cNvPicPr>
            <a:picLocks noChangeAspect="1"/>
          </p:cNvPicPr>
          <p:nvPr/>
        </p:nvPicPr>
        <p:blipFill>
          <a:blip r:embed="rId5">
            <a:alphaModFix amt="40000"/>
          </a:blip>
          <a:stretch>
            <a:fillRect/>
          </a:stretch>
        </p:blipFill>
        <p:spPr>
          <a:xfrm flipV="1">
            <a:off x="10443210" y="593090"/>
            <a:ext cx="762000" cy="76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rot="16200000" flipH="1">
            <a:off x="2154555" y="-1158240"/>
            <a:ext cx="767080" cy="3990975"/>
          </a:xfrm>
          <a:prstGeom prst="roundRect">
            <a:avLst>
              <a:gd name="adj" fmla="val 50000"/>
            </a:avLst>
          </a:prstGeom>
          <a:gradFill flip="none" rotWithShape="1">
            <a:gsLst>
              <a:gs pos="0">
                <a:srgbClr val="FFFFFF">
                  <a:alpha val="0"/>
                </a:srgbClr>
              </a:gs>
              <a:gs pos="100000">
                <a:srgbClr val="DDF0FE"/>
              </a:gs>
            </a:gsLst>
            <a:lin ang="16200000" scaled="1"/>
          </a:gradFill>
          <a:ln/>
        </p:spPr>
      </p:sp>
      <p:sp>
        <p:nvSpPr>
          <p:cNvPr id="3" name="Text 1"/>
          <p:cNvSpPr/>
          <p:nvPr/>
        </p:nvSpPr>
        <p:spPr>
          <a:xfrm rot="16200000">
            <a:off x="2154555" y="-1158240"/>
            <a:ext cx="767080" cy="3990975"/>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882762" y="666115"/>
            <a:ext cx="319293" cy="319405"/>
          </a:xfrm>
          <a:prstGeom prst="ellipse">
            <a:avLst/>
          </a:prstGeom>
          <a:solidFill>
            <a:srgbClr val="1E69D5"/>
          </a:solidFill>
          <a:ln w="19050">
            <a:solidFill>
              <a:srgbClr val="1E69D5"/>
            </a:solidFill>
            <a:prstDash val="solid"/>
          </a:ln>
          <a:effectLst>
            <a:outerShdw blurRad="101600" dist="44901" dir="2700000" algn="bl" rotWithShape="0">
              <a:srgbClr val="1E69D5">
                <a:alpha val="20000"/>
              </a:srgbClr>
            </a:outerShdw>
          </a:effectLst>
        </p:spPr>
      </p:sp>
      <p:sp>
        <p:nvSpPr>
          <p:cNvPr id="5" name="Text 3"/>
          <p:cNvSpPr/>
          <p:nvPr/>
        </p:nvSpPr>
        <p:spPr>
          <a:xfrm>
            <a:off x="882762" y="666115"/>
            <a:ext cx="319293" cy="319405"/>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6" name="Shape 4"/>
          <p:cNvSpPr/>
          <p:nvPr/>
        </p:nvSpPr>
        <p:spPr>
          <a:xfrm>
            <a:off x="716280" y="666115"/>
            <a:ext cx="319293" cy="319405"/>
          </a:xfrm>
          <a:prstGeom prst="ellipse">
            <a:avLst/>
          </a:prstGeom>
          <a:solidFill>
            <a:srgbClr val="FFFFFF"/>
          </a:solidFill>
          <a:ln w="19050">
            <a:solidFill>
              <a:srgbClr val="1E69D5"/>
            </a:solidFill>
            <a:prstDash val="solid"/>
          </a:ln>
          <a:effectLst>
            <a:outerShdw blurRad="101600" dist="44901" dir="2700000" algn="bl" rotWithShape="0">
              <a:srgbClr val="1E69D5">
                <a:alpha val="20000"/>
              </a:srgbClr>
            </a:outerShdw>
          </a:effectLst>
        </p:spPr>
      </p:sp>
      <p:sp>
        <p:nvSpPr>
          <p:cNvPr id="7" name="Text 5"/>
          <p:cNvSpPr/>
          <p:nvPr/>
        </p:nvSpPr>
        <p:spPr>
          <a:xfrm>
            <a:off x="716280" y="666115"/>
            <a:ext cx="319293" cy="319405"/>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8" name="Image 0" descr="https://test-kimi-img.moonshot.cn/pub/slides/slides_tmpl/image/25-08-06-16:13:00-d29gt34up1d2ae82khl0.jpg"/>
          <p:cNvPicPr>
            <a:picLocks noChangeAspect="1"/>
          </p:cNvPicPr>
          <p:nvPr/>
        </p:nvPicPr>
        <p:blipFill>
          <a:blip r:embed="rId3"/>
          <a:srcRect l="29" r="29"/>
          <a:stretch/>
        </p:blipFill>
        <p:spPr>
          <a:xfrm>
            <a:off x="9966960" y="-34290"/>
            <a:ext cx="2223770" cy="6892290"/>
          </a:xfrm>
          <a:prstGeom prst="rect">
            <a:avLst/>
          </a:prstGeom>
        </p:spPr>
      </p:pic>
      <p:sp>
        <p:nvSpPr>
          <p:cNvPr id="9" name="Shape 6"/>
          <p:cNvSpPr/>
          <p:nvPr/>
        </p:nvSpPr>
        <p:spPr>
          <a:xfrm>
            <a:off x="9964420" y="-34290"/>
            <a:ext cx="2227580" cy="6903720"/>
          </a:xfrm>
          <a:prstGeom prst="rect">
            <a:avLst/>
          </a:prstGeom>
          <a:gradFill flip="none" rotWithShape="1">
            <a:gsLst>
              <a:gs pos="0">
                <a:srgbClr val="004CC0">
                  <a:alpha val="78000"/>
                </a:srgbClr>
              </a:gs>
              <a:gs pos="100000">
                <a:srgbClr val="004CC0"/>
              </a:gs>
            </a:gsLst>
            <a:lin ang="2700000" scaled="1"/>
          </a:gradFill>
          <a:ln/>
        </p:spPr>
      </p:sp>
      <p:sp>
        <p:nvSpPr>
          <p:cNvPr id="10" name="Text 7"/>
          <p:cNvSpPr/>
          <p:nvPr/>
        </p:nvSpPr>
        <p:spPr>
          <a:xfrm>
            <a:off x="9964420" y="-34290"/>
            <a:ext cx="2227580" cy="6903720"/>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6291731" y="8722360"/>
            <a:ext cx="287989" cy="6985"/>
          </a:xfrm>
          <a:custGeom>
            <a:avLst/>
            <a:gdLst/>
            <a:ahLst/>
            <a:cxnLst/>
            <a:rect l="l" t="t" r="r" b="b"/>
            <a:pathLst>
              <a:path w="287989" h="6985">
                <a:moveTo>
                  <a:pt x="287989" y="0"/>
                </a:moveTo>
                <a:lnTo>
                  <a:pt x="260078" y="2540"/>
                </a:lnTo>
                <a:lnTo>
                  <a:pt x="221384" y="5080"/>
                </a:lnTo>
                <a:lnTo>
                  <a:pt x="182689" y="6350"/>
                </a:lnTo>
                <a:lnTo>
                  <a:pt x="143995" y="6985"/>
                </a:lnTo>
                <a:lnTo>
                  <a:pt x="104666" y="6350"/>
                </a:lnTo>
                <a:lnTo>
                  <a:pt x="65971" y="5080"/>
                </a:lnTo>
                <a:lnTo>
                  <a:pt x="27911" y="2540"/>
                </a:lnTo>
                <a:lnTo>
                  <a:pt x="0" y="0"/>
                </a:lnTo>
                <a:lnTo>
                  <a:pt x="287989" y="0"/>
                </a:lnTo>
                <a:close/>
              </a:path>
            </a:pathLst>
          </a:custGeom>
          <a:solidFill>
            <a:srgbClr val="FFFFFF"/>
          </a:solidFill>
          <a:ln/>
        </p:spPr>
      </p:sp>
      <p:sp>
        <p:nvSpPr>
          <p:cNvPr id="12" name="Text 9"/>
          <p:cNvSpPr/>
          <p:nvPr/>
        </p:nvSpPr>
        <p:spPr>
          <a:xfrm>
            <a:off x="6291731" y="8722360"/>
            <a:ext cx="287989" cy="6985"/>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rot="4920000" flipV="1">
            <a:off x="9856470" y="5581650"/>
            <a:ext cx="1457960" cy="1342390"/>
          </a:xfrm>
          <a:custGeom>
            <a:avLst/>
            <a:gdLst/>
            <a:ahLst/>
            <a:cxnLst/>
            <a:rect l="l" t="t" r="r" b="b"/>
            <a:pathLst>
              <a:path w="1457960" h="1342390">
                <a:moveTo>
                  <a:pt x="0" y="272600"/>
                </a:moveTo>
                <a:cubicBezTo>
                  <a:pt x="-2882" y="202123"/>
                  <a:pt x="17069" y="72029"/>
                  <a:pt x="20394" y="64272"/>
                </a:cubicBezTo>
                <a:lnTo>
                  <a:pt x="453991" y="0"/>
                </a:lnTo>
                <a:cubicBezTo>
                  <a:pt x="420962" y="60947"/>
                  <a:pt x="391479" y="210102"/>
                  <a:pt x="396356" y="272600"/>
                </a:cubicBezTo>
                <a:cubicBezTo>
                  <a:pt x="384829" y="650695"/>
                  <a:pt x="731086" y="955431"/>
                  <a:pt x="1070028" y="946122"/>
                </a:cubicBezTo>
                <a:cubicBezTo>
                  <a:pt x="1184412" y="955209"/>
                  <a:pt x="1353994" y="890273"/>
                  <a:pt x="1397221" y="861461"/>
                </a:cubicBezTo>
                <a:lnTo>
                  <a:pt x="1457960" y="1269918"/>
                </a:lnTo>
                <a:cubicBezTo>
                  <a:pt x="1365300" y="1313579"/>
                  <a:pt x="1153599" y="1348152"/>
                  <a:pt x="1070028" y="1342390"/>
                </a:cubicBezTo>
                <a:cubicBezTo>
                  <a:pt x="469509" y="1360785"/>
                  <a:pt x="-14631" y="811152"/>
                  <a:pt x="0" y="272600"/>
                </a:cubicBezTo>
                <a:close/>
              </a:path>
            </a:pathLst>
          </a:custGeom>
          <a:gradFill flip="none" rotWithShape="1">
            <a:gsLst>
              <a:gs pos="0">
                <a:srgbClr val="00B0F0">
                  <a:alpha val="34000"/>
                </a:srgbClr>
              </a:gs>
              <a:gs pos="76000">
                <a:srgbClr val="00B0F0">
                  <a:alpha val="0"/>
                </a:srgbClr>
              </a:gs>
              <a:gs pos="100000">
                <a:srgbClr val="00B0F0">
                  <a:alpha val="0"/>
                </a:srgbClr>
              </a:gs>
            </a:gsLst>
            <a:lin ang="16200000" scaled="1"/>
          </a:gradFill>
          <a:ln/>
        </p:spPr>
      </p:sp>
      <p:sp>
        <p:nvSpPr>
          <p:cNvPr id="14" name="Text 11"/>
          <p:cNvSpPr/>
          <p:nvPr/>
        </p:nvSpPr>
        <p:spPr>
          <a:xfrm rot="4920000">
            <a:off x="9856470" y="5581650"/>
            <a:ext cx="1457960" cy="1342390"/>
          </a:xfrm>
          <a:prstGeom prst="rect">
            <a:avLst/>
          </a:prstGeom>
          <a:noFill/>
          <a:ln/>
        </p:spPr>
        <p:txBody>
          <a:bodyPr wrap="square" lIns="45720" tIns="91440" rIns="91440" bIns="45720" rtlCol="0" anchor="t"/>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rot="15060000" flipH="1">
            <a:off x="10623533" y="4245026"/>
            <a:ext cx="1958340" cy="1694329"/>
          </a:xfrm>
          <a:custGeom>
            <a:avLst/>
            <a:gdLst/>
            <a:ahLst/>
            <a:cxnLst/>
            <a:rect l="l" t="t" r="r" b="b"/>
            <a:pathLst>
              <a:path w="1958340" h="1694329">
                <a:moveTo>
                  <a:pt x="250190" y="1632094"/>
                </a:moveTo>
                <a:lnTo>
                  <a:pt x="525780" y="1632094"/>
                </a:lnTo>
                <a:lnTo>
                  <a:pt x="349885" y="1694329"/>
                </a:lnTo>
                <a:lnTo>
                  <a:pt x="309245" y="1694329"/>
                </a:lnTo>
                <a:cubicBezTo>
                  <a:pt x="288290" y="1675277"/>
                  <a:pt x="265430" y="1651780"/>
                  <a:pt x="250190" y="1632094"/>
                </a:cubicBezTo>
                <a:close/>
                <a:moveTo>
                  <a:pt x="173990" y="1537470"/>
                </a:moveTo>
                <a:lnTo>
                  <a:pt x="793750" y="1537470"/>
                </a:lnTo>
                <a:lnTo>
                  <a:pt x="626745" y="1596530"/>
                </a:lnTo>
                <a:lnTo>
                  <a:pt x="217805" y="1596530"/>
                </a:lnTo>
                <a:cubicBezTo>
                  <a:pt x="202565" y="1578114"/>
                  <a:pt x="186055" y="1556522"/>
                  <a:pt x="173990" y="1537470"/>
                </a:cubicBezTo>
                <a:close/>
                <a:moveTo>
                  <a:pt x="114935" y="1439672"/>
                </a:moveTo>
                <a:lnTo>
                  <a:pt x="1071245" y="1439672"/>
                </a:lnTo>
                <a:lnTo>
                  <a:pt x="899795" y="1500637"/>
                </a:lnTo>
                <a:lnTo>
                  <a:pt x="149225" y="1500637"/>
                </a:lnTo>
                <a:cubicBezTo>
                  <a:pt x="137795" y="1481585"/>
                  <a:pt x="125095" y="1458723"/>
                  <a:pt x="114935" y="1439672"/>
                </a:cubicBezTo>
                <a:close/>
                <a:moveTo>
                  <a:pt x="68580" y="1343778"/>
                </a:moveTo>
                <a:lnTo>
                  <a:pt x="1343660" y="1343778"/>
                </a:lnTo>
                <a:lnTo>
                  <a:pt x="1176655" y="1402203"/>
                </a:lnTo>
                <a:lnTo>
                  <a:pt x="95250" y="1402203"/>
                </a:lnTo>
                <a:cubicBezTo>
                  <a:pt x="90170" y="1393313"/>
                  <a:pt x="85090" y="1380611"/>
                  <a:pt x="81280" y="1372356"/>
                </a:cubicBezTo>
                <a:cubicBezTo>
                  <a:pt x="77470" y="1362830"/>
                  <a:pt x="72390" y="1350764"/>
                  <a:pt x="68580" y="1343778"/>
                </a:cubicBezTo>
                <a:close/>
                <a:moveTo>
                  <a:pt x="35560" y="1245345"/>
                </a:moveTo>
                <a:lnTo>
                  <a:pt x="1621155" y="1245345"/>
                </a:lnTo>
                <a:lnTo>
                  <a:pt x="1445260" y="1307580"/>
                </a:lnTo>
                <a:lnTo>
                  <a:pt x="54610" y="1307580"/>
                </a:lnTo>
                <a:cubicBezTo>
                  <a:pt x="46990" y="1288528"/>
                  <a:pt x="40640" y="1265031"/>
                  <a:pt x="35560" y="1245345"/>
                </a:cubicBezTo>
                <a:close/>
                <a:moveTo>
                  <a:pt x="12700" y="1150721"/>
                </a:moveTo>
                <a:lnTo>
                  <a:pt x="1889125" y="1150721"/>
                </a:lnTo>
                <a:lnTo>
                  <a:pt x="1722120" y="1209781"/>
                </a:lnTo>
                <a:lnTo>
                  <a:pt x="26035" y="1209781"/>
                </a:lnTo>
                <a:cubicBezTo>
                  <a:pt x="24130" y="1200256"/>
                  <a:pt x="20955" y="1188189"/>
                  <a:pt x="19050" y="1179934"/>
                </a:cubicBezTo>
                <a:cubicBezTo>
                  <a:pt x="16510" y="1170408"/>
                  <a:pt x="13970" y="1158342"/>
                  <a:pt x="12700" y="1150721"/>
                </a:cubicBezTo>
                <a:close/>
                <a:moveTo>
                  <a:pt x="1270" y="1052923"/>
                </a:moveTo>
                <a:lnTo>
                  <a:pt x="1957070" y="1052923"/>
                </a:lnTo>
                <a:cubicBezTo>
                  <a:pt x="1955165" y="1073879"/>
                  <a:pt x="1952625" y="1096741"/>
                  <a:pt x="1948815" y="1113888"/>
                </a:cubicBezTo>
                <a:lnTo>
                  <a:pt x="9525" y="1113888"/>
                </a:lnTo>
                <a:cubicBezTo>
                  <a:pt x="5080" y="1094836"/>
                  <a:pt x="3175" y="1071974"/>
                  <a:pt x="1270" y="1052923"/>
                </a:cubicBezTo>
                <a:close/>
                <a:moveTo>
                  <a:pt x="0" y="957029"/>
                </a:moveTo>
                <a:lnTo>
                  <a:pt x="1958340" y="957029"/>
                </a:lnTo>
                <a:lnTo>
                  <a:pt x="1958340" y="960204"/>
                </a:lnTo>
                <a:lnTo>
                  <a:pt x="1958340" y="960839"/>
                </a:lnTo>
                <a:lnTo>
                  <a:pt x="1958340" y="961475"/>
                </a:lnTo>
                <a:lnTo>
                  <a:pt x="1958340" y="962110"/>
                </a:lnTo>
                <a:lnTo>
                  <a:pt x="1958340" y="962745"/>
                </a:lnTo>
                <a:lnTo>
                  <a:pt x="1958340" y="963380"/>
                </a:lnTo>
                <a:lnTo>
                  <a:pt x="1958340" y="964015"/>
                </a:lnTo>
                <a:lnTo>
                  <a:pt x="1958340" y="979256"/>
                </a:lnTo>
                <a:lnTo>
                  <a:pt x="1958340" y="979891"/>
                </a:lnTo>
                <a:lnTo>
                  <a:pt x="1958340" y="980526"/>
                </a:lnTo>
                <a:lnTo>
                  <a:pt x="1958340" y="981796"/>
                </a:lnTo>
                <a:lnTo>
                  <a:pt x="1958340" y="982431"/>
                </a:lnTo>
                <a:lnTo>
                  <a:pt x="1958340" y="984337"/>
                </a:lnTo>
                <a:lnTo>
                  <a:pt x="1958340" y="991322"/>
                </a:lnTo>
                <a:lnTo>
                  <a:pt x="1958340" y="1018630"/>
                </a:lnTo>
                <a:lnTo>
                  <a:pt x="0" y="1018630"/>
                </a:lnTo>
                <a:lnTo>
                  <a:pt x="0" y="957029"/>
                </a:lnTo>
                <a:close/>
                <a:moveTo>
                  <a:pt x="5080" y="858596"/>
                </a:moveTo>
                <a:lnTo>
                  <a:pt x="1951355" y="858596"/>
                </a:lnTo>
                <a:cubicBezTo>
                  <a:pt x="1953895" y="873202"/>
                  <a:pt x="1954530" y="889078"/>
                  <a:pt x="1955165" y="901144"/>
                </a:cubicBezTo>
                <a:cubicBezTo>
                  <a:pt x="1955800" y="907495"/>
                  <a:pt x="1956435" y="916386"/>
                  <a:pt x="1957070" y="920831"/>
                </a:cubicBezTo>
                <a:lnTo>
                  <a:pt x="1270" y="920831"/>
                </a:lnTo>
                <a:cubicBezTo>
                  <a:pt x="1270" y="901144"/>
                  <a:pt x="3175" y="880822"/>
                  <a:pt x="5080" y="863041"/>
                </a:cubicBezTo>
                <a:lnTo>
                  <a:pt x="5080" y="861771"/>
                </a:lnTo>
                <a:lnTo>
                  <a:pt x="5080" y="861136"/>
                </a:lnTo>
                <a:lnTo>
                  <a:pt x="5080" y="859866"/>
                </a:lnTo>
                <a:lnTo>
                  <a:pt x="5080" y="858596"/>
                </a:lnTo>
                <a:close/>
                <a:moveTo>
                  <a:pt x="22225" y="763972"/>
                </a:moveTo>
                <a:lnTo>
                  <a:pt x="1934210" y="763972"/>
                </a:lnTo>
                <a:cubicBezTo>
                  <a:pt x="1938020" y="783024"/>
                  <a:pt x="1942465" y="805886"/>
                  <a:pt x="1945640" y="824938"/>
                </a:cubicBezTo>
                <a:lnTo>
                  <a:pt x="10795" y="824938"/>
                </a:lnTo>
                <a:cubicBezTo>
                  <a:pt x="14605" y="803981"/>
                  <a:pt x="19050" y="781119"/>
                  <a:pt x="22225" y="763972"/>
                </a:cubicBezTo>
                <a:close/>
                <a:moveTo>
                  <a:pt x="49530" y="666174"/>
                </a:moveTo>
                <a:lnTo>
                  <a:pt x="1908810" y="666174"/>
                </a:lnTo>
                <a:cubicBezTo>
                  <a:pt x="1911350" y="676334"/>
                  <a:pt x="1915160" y="689036"/>
                  <a:pt x="1917065" y="697291"/>
                </a:cubicBezTo>
                <a:cubicBezTo>
                  <a:pt x="1920240" y="706817"/>
                  <a:pt x="1923415" y="718248"/>
                  <a:pt x="1925955" y="727139"/>
                </a:cubicBezTo>
                <a:lnTo>
                  <a:pt x="32385" y="727139"/>
                </a:lnTo>
                <a:cubicBezTo>
                  <a:pt x="34925" y="713803"/>
                  <a:pt x="40005" y="698561"/>
                  <a:pt x="43180" y="687765"/>
                </a:cubicBezTo>
                <a:cubicBezTo>
                  <a:pt x="45720" y="680780"/>
                  <a:pt x="48260" y="671889"/>
                  <a:pt x="49530" y="666174"/>
                </a:cubicBezTo>
                <a:close/>
                <a:moveTo>
                  <a:pt x="86995" y="570280"/>
                </a:moveTo>
                <a:lnTo>
                  <a:pt x="1868170" y="570280"/>
                </a:lnTo>
                <a:cubicBezTo>
                  <a:pt x="1877060" y="589332"/>
                  <a:pt x="1887855" y="612829"/>
                  <a:pt x="1894840" y="631881"/>
                </a:cubicBezTo>
                <a:lnTo>
                  <a:pt x="62230" y="631881"/>
                </a:lnTo>
                <a:cubicBezTo>
                  <a:pt x="69850" y="610924"/>
                  <a:pt x="78105" y="587427"/>
                  <a:pt x="86995" y="570280"/>
                </a:cubicBezTo>
                <a:close/>
                <a:moveTo>
                  <a:pt x="140335" y="471846"/>
                </a:moveTo>
                <a:lnTo>
                  <a:pt x="1818640" y="471846"/>
                </a:lnTo>
                <a:cubicBezTo>
                  <a:pt x="1821815" y="477562"/>
                  <a:pt x="1825625" y="485183"/>
                  <a:pt x="1828165" y="488993"/>
                </a:cubicBezTo>
                <a:cubicBezTo>
                  <a:pt x="1835785" y="503599"/>
                  <a:pt x="1845310" y="520746"/>
                  <a:pt x="1851025" y="534082"/>
                </a:cubicBezTo>
                <a:lnTo>
                  <a:pt x="105410" y="534082"/>
                </a:lnTo>
                <a:cubicBezTo>
                  <a:pt x="111125" y="523921"/>
                  <a:pt x="118110" y="511220"/>
                  <a:pt x="123190" y="502964"/>
                </a:cubicBezTo>
                <a:cubicBezTo>
                  <a:pt x="128905" y="492803"/>
                  <a:pt x="135255" y="480737"/>
                  <a:pt x="140335" y="471846"/>
                </a:cubicBezTo>
                <a:close/>
                <a:moveTo>
                  <a:pt x="207010" y="377223"/>
                </a:moveTo>
                <a:lnTo>
                  <a:pt x="1751330" y="377223"/>
                </a:lnTo>
                <a:cubicBezTo>
                  <a:pt x="1766570" y="396275"/>
                  <a:pt x="1783080" y="419137"/>
                  <a:pt x="1795145" y="438189"/>
                </a:cubicBezTo>
                <a:lnTo>
                  <a:pt x="163195" y="438189"/>
                </a:lnTo>
                <a:cubicBezTo>
                  <a:pt x="175895" y="417232"/>
                  <a:pt x="193040" y="394370"/>
                  <a:pt x="207010" y="377223"/>
                </a:cubicBezTo>
                <a:close/>
                <a:moveTo>
                  <a:pt x="292100" y="281330"/>
                </a:moveTo>
                <a:lnTo>
                  <a:pt x="1664970" y="281330"/>
                </a:lnTo>
                <a:cubicBezTo>
                  <a:pt x="1683385" y="299746"/>
                  <a:pt x="1704975" y="321338"/>
                  <a:pt x="1722120" y="340390"/>
                </a:cubicBezTo>
                <a:lnTo>
                  <a:pt x="234315" y="340390"/>
                </a:lnTo>
                <a:cubicBezTo>
                  <a:pt x="251460" y="319433"/>
                  <a:pt x="273050" y="298476"/>
                  <a:pt x="292100" y="281330"/>
                </a:cubicBezTo>
                <a:close/>
                <a:moveTo>
                  <a:pt x="405765" y="183531"/>
                </a:moveTo>
                <a:lnTo>
                  <a:pt x="1550670" y="183531"/>
                </a:lnTo>
                <a:cubicBezTo>
                  <a:pt x="1577340" y="202583"/>
                  <a:pt x="1605280" y="226080"/>
                  <a:pt x="1627505" y="245132"/>
                </a:cubicBezTo>
                <a:lnTo>
                  <a:pt x="330835" y="245132"/>
                </a:lnTo>
                <a:cubicBezTo>
                  <a:pt x="353060" y="224175"/>
                  <a:pt x="382905" y="200678"/>
                  <a:pt x="405765" y="183531"/>
                </a:cubicBezTo>
                <a:close/>
                <a:moveTo>
                  <a:pt x="572770" y="88273"/>
                </a:moveTo>
                <a:lnTo>
                  <a:pt x="1384300" y="88273"/>
                </a:lnTo>
                <a:cubicBezTo>
                  <a:pt x="1423670" y="105419"/>
                  <a:pt x="1464310" y="127011"/>
                  <a:pt x="1497330" y="147333"/>
                </a:cubicBezTo>
                <a:lnTo>
                  <a:pt x="459740" y="147333"/>
                </a:lnTo>
                <a:cubicBezTo>
                  <a:pt x="495300" y="125106"/>
                  <a:pt x="537845" y="104149"/>
                  <a:pt x="572770" y="88273"/>
                </a:cubicBezTo>
                <a:close/>
                <a:moveTo>
                  <a:pt x="977900" y="0"/>
                </a:moveTo>
                <a:cubicBezTo>
                  <a:pt x="1087120" y="-1270"/>
                  <a:pt x="1203325" y="19687"/>
                  <a:pt x="1293495" y="51440"/>
                </a:cubicBezTo>
                <a:lnTo>
                  <a:pt x="661670" y="51440"/>
                </a:lnTo>
                <a:cubicBezTo>
                  <a:pt x="759460" y="16511"/>
                  <a:pt x="878840" y="-635"/>
                  <a:pt x="977900" y="0"/>
                </a:cubicBezTo>
                <a:close/>
              </a:path>
            </a:pathLst>
          </a:custGeom>
          <a:gradFill flip="none" rotWithShape="1">
            <a:gsLst>
              <a:gs pos="0">
                <a:srgbClr val="00B0F0">
                  <a:alpha val="34000"/>
                </a:srgbClr>
              </a:gs>
              <a:gs pos="76000">
                <a:srgbClr val="00B0F0">
                  <a:alpha val="3000"/>
                </a:srgbClr>
              </a:gs>
              <a:gs pos="100000">
                <a:srgbClr val="00B0F0">
                  <a:alpha val="3000"/>
                </a:srgbClr>
              </a:gs>
            </a:gsLst>
            <a:lin ang="13500000" scaled="1"/>
          </a:gradFill>
          <a:ln/>
        </p:spPr>
      </p:sp>
      <p:sp>
        <p:nvSpPr>
          <p:cNvPr id="16" name="Text 13"/>
          <p:cNvSpPr/>
          <p:nvPr/>
        </p:nvSpPr>
        <p:spPr>
          <a:xfrm rot="15060000">
            <a:off x="10623533" y="4245026"/>
            <a:ext cx="1958340" cy="1694329"/>
          </a:xfrm>
          <a:prstGeom prst="rect">
            <a:avLst/>
          </a:prstGeom>
          <a:noFill/>
          <a:ln/>
        </p:spPr>
        <p:txBody>
          <a:bodyPr wrap="square" lIns="45720" tIns="91440" rIns="91440" bIns="45720" rtlCol="0" anchor="t"/>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7" name="Shape 14"/>
          <p:cNvSpPr/>
          <p:nvPr/>
        </p:nvSpPr>
        <p:spPr>
          <a:xfrm rot="6540000">
            <a:off x="10932795" y="1224280"/>
            <a:ext cx="464185" cy="464185"/>
          </a:xfrm>
          <a:prstGeom prst="ellipse">
            <a:avLst/>
          </a:prstGeom>
          <a:gradFill flip="none" rotWithShape="1">
            <a:gsLst>
              <a:gs pos="0">
                <a:srgbClr val="00B0F0">
                  <a:alpha val="34000"/>
                </a:srgbClr>
              </a:gs>
              <a:gs pos="76000">
                <a:srgbClr val="00B0F0">
                  <a:alpha val="3000"/>
                </a:srgbClr>
              </a:gs>
              <a:gs pos="100000">
                <a:srgbClr val="00B0F0">
                  <a:alpha val="3000"/>
                </a:srgbClr>
              </a:gs>
            </a:gsLst>
            <a:lin ang="0" scaled="1"/>
          </a:gradFill>
          <a:ln/>
        </p:spPr>
      </p:sp>
      <p:sp>
        <p:nvSpPr>
          <p:cNvPr id="18" name="Text 15"/>
          <p:cNvSpPr/>
          <p:nvPr/>
        </p:nvSpPr>
        <p:spPr>
          <a:xfrm rot="6540000">
            <a:off x="10932795" y="1224280"/>
            <a:ext cx="464185" cy="464185"/>
          </a:xfrm>
          <a:prstGeom prst="rect">
            <a:avLst/>
          </a:prstGeom>
          <a:noFill/>
          <a:ln/>
        </p:spPr>
        <p:txBody>
          <a:bodyPr wrap="square" lIns="45720" tIns="91440" rIns="91440" bIns="45720" rtlCol="0" anchor="t"/>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2" name="Text 19"/>
          <p:cNvSpPr/>
          <p:nvPr/>
        </p:nvSpPr>
        <p:spPr>
          <a:xfrm>
            <a:off x="756920" y="1517650"/>
            <a:ext cx="9063990" cy="1432560"/>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3" name="Shape 20"/>
          <p:cNvSpPr/>
          <p:nvPr/>
        </p:nvSpPr>
        <p:spPr>
          <a:xfrm flipH="1" flipV="1">
            <a:off x="9592310" y="1517650"/>
            <a:ext cx="228600" cy="228600"/>
          </a:xfrm>
          <a:prstGeom prst="rtTriangle">
            <a:avLst/>
          </a:prstGeom>
          <a:solidFill>
            <a:srgbClr val="004CC0"/>
          </a:solidFill>
          <a:ln/>
        </p:spPr>
      </p:sp>
      <p:sp>
        <p:nvSpPr>
          <p:cNvPr id="25" name="Text 22"/>
          <p:cNvSpPr/>
          <p:nvPr/>
        </p:nvSpPr>
        <p:spPr>
          <a:xfrm>
            <a:off x="542607" y="1631950"/>
            <a:ext cx="8798560" cy="5671233"/>
          </a:xfrm>
          <a:prstGeom prst="rect">
            <a:avLst/>
          </a:prstGeom>
          <a:noFill/>
          <a:ln/>
        </p:spPr>
        <p:txBody>
          <a:bodyPr wrap="square" lIns="91440" tIns="45720" rIns="91440" bIns="45720" rtlCol="0" anchor="t">
            <a:spAutoFit/>
          </a:bodyPr>
          <a:lstStyle/>
          <a:p>
            <a:pPr marL="342900" indent="-342900" algn="just">
              <a:lnSpc>
                <a:spcPct val="130000"/>
              </a:lnSpc>
              <a:buFont typeface="+mj-lt"/>
              <a:buAutoNum type="arabicPeriod"/>
            </a:pP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Эволюция методологий разработки  </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https://habr.com/ru/articles/778502/</a:t>
            </a:r>
          </a:p>
          <a:p>
            <a:pPr marL="342900" indent="-342900" algn="just">
              <a:lnSpc>
                <a:spcPct val="130000"/>
              </a:lnSpc>
              <a:buFont typeface="+mj-lt"/>
              <a:buAutoNum type="arabicPeriod"/>
            </a:pP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СМИРНОВ К. С. СРАВНИТЕЛЬНЫЙ АНАЛИЗ МЕТОДОЛОГИЙ РАЗРАБОТКИ ПРОГРАММНОГО ОБЕСПЕЧЕНИЯ </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SCRUM </a:t>
            </a: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И </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KANBAN[J]. </a:t>
            </a: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ИНТЕРНАУКА, 2022(18-1): 53-55.</a:t>
            </a:r>
          </a:p>
          <a:p>
            <a:pPr marL="342900" indent="-342900" algn="just">
              <a:lnSpc>
                <a:spcPct val="130000"/>
              </a:lnSpc>
              <a:buFont typeface="+mj-lt"/>
              <a:buAutoNum type="arabicPeriod"/>
            </a:pP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СМИРНОВ К. С. СРАВНИТЕЛЬНЫЙ АНАЛИЗ МЕТОДОЛОГИЙ РАЗРАБОТКИ ПРОГРАММНОГО ОБЕСПЕЧЕНИЯ </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AGILE </a:t>
            </a: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И </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WATERFALL[J]. </a:t>
            </a: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Журнал, 2024, 9(2): 68-72.</a:t>
            </a:r>
          </a:p>
          <a:p>
            <a:pPr marL="342900" indent="-342900" algn="just">
              <a:lnSpc>
                <a:spcPct val="130000"/>
              </a:lnSpc>
              <a:buFont typeface="+mj-lt"/>
              <a:buAutoNum type="arabicPeriod"/>
            </a:pP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БГАНЕ А. А., КОВАЛЕВА К. А. СРАВНИТЕЛЬНЫЙ АНАЛИЗ МЕТОДОЛОГИЙ РАЗРАБОТКИ ПРОГРАММНОГО ОБЕСПЕЧЕНИЯ[</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C] // </a:t>
            </a:r>
            <a:r>
              <a:rPr lang="ru-RU" altLang="zh-CN" sz="1400" dirty="0">
                <a:solidFill>
                  <a:srgbClr val="000000"/>
                </a:solidFill>
                <a:latin typeface="Times New Roman" panose="02020603050405020304" pitchFamily="18" charset="0"/>
                <a:ea typeface="MiSans" pitchFamily="34" charset="-122"/>
                <a:cs typeface="Times New Roman" panose="02020603050405020304" pitchFamily="18" charset="0"/>
              </a:rPr>
              <a:t>Название сборника трудов конференции. Краснодар: КубГТУ, 2023: 16-20.</a:t>
            </a:r>
          </a:p>
          <a:p>
            <a:pPr marL="342900" indent="-342900" algn="just">
              <a:lnSpc>
                <a:spcPct val="130000"/>
              </a:lnSpc>
              <a:buFont typeface="+mj-lt"/>
              <a:buAutoNum type="arabicPeriod"/>
            </a:pP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Soumya Prakash Rath, Nikunj Kumar Jain, Gunjan Tomer, Alok Kumar </a:t>
            </a:r>
            <a:r>
              <a:rPr lang="en-US" altLang="zh-CN" sz="1400" dirty="0" err="1">
                <a:solidFill>
                  <a:srgbClr val="000000"/>
                </a:solidFill>
                <a:latin typeface="Times New Roman" panose="02020603050405020304" pitchFamily="18" charset="0"/>
                <a:ea typeface="MiSans" pitchFamily="34" charset="-122"/>
                <a:cs typeface="Times New Roman" panose="02020603050405020304" pitchFamily="18" charset="0"/>
              </a:rPr>
              <a:t>Singh,“A</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 systematic literature review of agile software development </a:t>
            </a:r>
            <a:r>
              <a:rPr lang="en-US" altLang="zh-CN" sz="1400" dirty="0" err="1">
                <a:solidFill>
                  <a:srgbClr val="000000"/>
                </a:solidFill>
                <a:latin typeface="Times New Roman" panose="02020603050405020304" pitchFamily="18" charset="0"/>
                <a:ea typeface="MiSans" pitchFamily="34" charset="-122"/>
                <a:cs typeface="Times New Roman" panose="02020603050405020304" pitchFamily="18" charset="0"/>
              </a:rPr>
              <a:t>projects“,Information</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 and Software Technology, Volume 182,2025,107727,ISSN 0950-5849, </a:t>
            </a:r>
          </a:p>
          <a:p>
            <a:pPr marL="342900" indent="-342900" algn="just">
              <a:lnSpc>
                <a:spcPct val="130000"/>
              </a:lnSpc>
              <a:buFont typeface="+mj-lt"/>
              <a:buAutoNum type="arabicPeriod"/>
            </a:pP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L. Rising and N. S. Janoff, "The Scrum software development process for small teams," in IEEE Software, vol. 17, no. 4, pp. 26-32, July-Aug. 2000, </a:t>
            </a:r>
            <a:r>
              <a:rPr lang="en-US" altLang="zh-CN" sz="1400" dirty="0" err="1">
                <a:solidFill>
                  <a:srgbClr val="000000"/>
                </a:solidFill>
                <a:latin typeface="Times New Roman" panose="02020603050405020304" pitchFamily="18" charset="0"/>
                <a:ea typeface="MiSans" pitchFamily="34" charset="-122"/>
                <a:cs typeface="Times New Roman" panose="02020603050405020304" pitchFamily="18" charset="0"/>
              </a:rPr>
              <a:t>doi</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 10.1109/52.854065.</a:t>
            </a:r>
          </a:p>
          <a:p>
            <a:pPr marL="342900" indent="-342900" algn="just">
              <a:lnSpc>
                <a:spcPct val="130000"/>
              </a:lnSpc>
              <a:buFont typeface="+mj-lt"/>
              <a:buAutoNum type="arabicPeriod"/>
            </a:pP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D. Ismail and </a:t>
            </a:r>
            <a:r>
              <a:rPr lang="en-US" altLang="zh-CN" sz="1400" dirty="0" err="1">
                <a:solidFill>
                  <a:srgbClr val="000000"/>
                </a:solidFill>
                <a:latin typeface="Times New Roman" panose="02020603050405020304" pitchFamily="18" charset="0"/>
                <a:ea typeface="MiSans" pitchFamily="34" charset="-122"/>
                <a:cs typeface="Times New Roman" panose="02020603050405020304" pitchFamily="18" charset="0"/>
              </a:rPr>
              <a:t>Arviansyah</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 "A Systematic Literature Review and Delphi Study on Agile Software Development Challenges," 2021 6th International Conference on Management in Emerging Markets (ICMEM), Bandung, Indonesia, 2021, pp. 1-6, </a:t>
            </a:r>
            <a:r>
              <a:rPr lang="en-US" altLang="zh-CN" sz="1400" dirty="0" err="1">
                <a:solidFill>
                  <a:srgbClr val="000000"/>
                </a:solidFill>
                <a:latin typeface="Times New Roman" panose="02020603050405020304" pitchFamily="18" charset="0"/>
                <a:ea typeface="MiSans" pitchFamily="34" charset="-122"/>
                <a:cs typeface="Times New Roman" panose="02020603050405020304" pitchFamily="18" charset="0"/>
              </a:rPr>
              <a:t>doi</a:t>
            </a:r>
            <a:r>
              <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rPr>
              <a:t>: 10.1109/ICMEM53145.2021.9869414. </a:t>
            </a:r>
          </a:p>
          <a:p>
            <a:pPr marL="342900" indent="-342900" algn="just">
              <a:lnSpc>
                <a:spcPct val="130000"/>
              </a:lnSpc>
              <a:buFont typeface="+mj-lt"/>
              <a:buAutoNum type="arabicPeriod"/>
            </a:pPr>
            <a:endParaRPr lang="en-US" altLang="zh-CN" sz="1400" dirty="0">
              <a:solidFill>
                <a:srgbClr val="000000"/>
              </a:solidFill>
              <a:latin typeface="Times New Roman" panose="02020603050405020304" pitchFamily="18" charset="0"/>
              <a:ea typeface="MiSans" pitchFamily="34" charset="-122"/>
              <a:cs typeface="Times New Roman" panose="02020603050405020304" pitchFamily="18" charset="0"/>
            </a:endParaRPr>
          </a:p>
          <a:p>
            <a:pPr marL="342900" indent="-342900" algn="just">
              <a:lnSpc>
                <a:spcPct val="130000"/>
              </a:lnSpc>
              <a:buFont typeface="+mj-lt"/>
              <a:buAutoNum type="arabicPeriod"/>
            </a:pPr>
            <a:endParaRPr lang="en-US" altLang="zh-CN" sz="1400" dirty="0">
              <a:latin typeface="Times New Roman" panose="02020603050405020304" pitchFamily="18" charset="0"/>
              <a:cs typeface="Times New Roman" panose="02020603050405020304" pitchFamily="18" charset="0"/>
            </a:endParaRPr>
          </a:p>
          <a:p>
            <a:pPr algn="just">
              <a:lnSpc>
                <a:spcPct val="130000"/>
              </a:lnSpc>
            </a:pPr>
            <a:endParaRPr lang="en-US" altLang="zh-CN" sz="1400" dirty="0">
              <a:latin typeface="Times New Roman" panose="02020603050405020304" pitchFamily="18" charset="0"/>
              <a:cs typeface="Times New Roman" panose="02020603050405020304" pitchFamily="18" charset="0"/>
            </a:endParaRPr>
          </a:p>
          <a:p>
            <a:pPr marL="342900" indent="-342900" algn="just">
              <a:lnSpc>
                <a:spcPct val="130000"/>
              </a:lnSpc>
              <a:buFont typeface="+mj-lt"/>
              <a:buAutoNum type="arabicPeriod"/>
            </a:pPr>
            <a:endParaRPr lang="en-US" sz="1400" dirty="0">
              <a:latin typeface="Times New Roman" panose="02020603050405020304" pitchFamily="18" charset="0"/>
              <a:cs typeface="Times New Roman" panose="02020603050405020304" pitchFamily="18" charset="0"/>
            </a:endParaRPr>
          </a:p>
        </p:txBody>
      </p:sp>
      <p:sp>
        <p:nvSpPr>
          <p:cNvPr id="43" name="Text 40"/>
          <p:cNvSpPr/>
          <p:nvPr/>
        </p:nvSpPr>
        <p:spPr>
          <a:xfrm>
            <a:off x="1195070" y="568960"/>
            <a:ext cx="10151745" cy="553998"/>
          </a:xfrm>
          <a:prstGeom prst="rect">
            <a:avLst/>
          </a:prstGeom>
          <a:noFill/>
          <a:ln/>
        </p:spPr>
        <p:txBody>
          <a:bodyPr wrap="square" lIns="91440" tIns="45720" rIns="91440" bIns="45720" rtlCol="0" anchor="t">
            <a:spAutoFit/>
          </a:bodyPr>
          <a:lstStyle/>
          <a:p>
            <a:pPr marL="0" indent="0" algn="l">
              <a:lnSpc>
                <a:spcPct val="100000"/>
              </a:lnSpc>
              <a:buNone/>
            </a:pPr>
            <a:r>
              <a:rPr lang="en-US" sz="3000" b="1" dirty="0">
                <a:solidFill>
                  <a:srgbClr val="000000"/>
                </a:solidFill>
                <a:latin typeface="Times New Roman" panose="02020603050405020304" pitchFamily="18" charset="0"/>
                <a:ea typeface="MiSans" pitchFamily="34" charset="-122"/>
                <a:cs typeface="Times New Roman" panose="02020603050405020304" pitchFamily="18" charset="0"/>
              </a:rPr>
              <a:t>Литература</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5-d1oe5stcmrb5eq9iqa00.jpg"/>
          <p:cNvPicPr>
            <a:picLocks noChangeAspect="1"/>
          </p:cNvPicPr>
          <p:nvPr/>
        </p:nvPicPr>
        <p:blipFill>
          <a:blip r:embed="rId4"/>
          <a:srcRect t="104" b="104"/>
          <a:stretch/>
        </p:blipFill>
        <p:spPr>
          <a:xfrm>
            <a:off x="0" y="2540"/>
            <a:ext cx="12192000" cy="6855460"/>
          </a:xfrm>
          <a:prstGeom prst="rect">
            <a:avLst/>
          </a:prstGeom>
        </p:spPr>
      </p:pic>
      <p:sp>
        <p:nvSpPr>
          <p:cNvPr id="3" name="Shape 0"/>
          <p:cNvSpPr/>
          <p:nvPr/>
        </p:nvSpPr>
        <p:spPr>
          <a:xfrm>
            <a:off x="419100" y="2440940"/>
            <a:ext cx="7735570" cy="180467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sp>
      <p:sp>
        <p:nvSpPr>
          <p:cNvPr id="4" name="Text 1"/>
          <p:cNvSpPr/>
          <p:nvPr/>
        </p:nvSpPr>
        <p:spPr>
          <a:xfrm>
            <a:off x="419100" y="2440940"/>
            <a:ext cx="7735570" cy="1804670"/>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5" name="Shape 2"/>
          <p:cNvSpPr/>
          <p:nvPr/>
        </p:nvSpPr>
        <p:spPr>
          <a:xfrm>
            <a:off x="626745" y="3177540"/>
            <a:ext cx="11033760" cy="893445"/>
          </a:xfrm>
          <a:prstGeom prst="rect">
            <a:avLst/>
          </a:prstGeom>
          <a:solidFill>
            <a:srgbClr val="000000">
              <a:alpha val="0"/>
            </a:srgbClr>
          </a:solidFill>
          <a:ln/>
        </p:spPr>
      </p:sp>
      <p:sp>
        <p:nvSpPr>
          <p:cNvPr id="6" name="Text 3"/>
          <p:cNvSpPr/>
          <p:nvPr/>
        </p:nvSpPr>
        <p:spPr>
          <a:xfrm>
            <a:off x="626745" y="3177540"/>
            <a:ext cx="11033760" cy="893445"/>
          </a:xfrm>
          <a:prstGeom prst="rect">
            <a:avLst/>
          </a:prstGeom>
          <a:noFill/>
          <a:ln/>
        </p:spPr>
        <p:txBody>
          <a:bodyPr wrap="square" lIns="45720" tIns="91440" rIns="91440" bIns="45720" rtlCol="0" anchor="b"/>
          <a:lstStyle/>
          <a:p>
            <a:pPr>
              <a:lnSpc>
                <a:spcPct val="130000"/>
              </a:lnSpc>
            </a:pPr>
            <a:r>
              <a:rPr lang="ru-RU" sz="5400" dirty="0">
                <a:solidFill>
                  <a:srgbClr val="000000"/>
                </a:solidFill>
                <a:latin typeface="Times New Roman" panose="02020603050405020304" pitchFamily="18" charset="0"/>
                <a:ea typeface="MiSans" pitchFamily="34" charset="-122"/>
                <a:cs typeface="Times New Roman" panose="02020603050405020304" pitchFamily="18" charset="0"/>
              </a:rPr>
              <a:t>Спасибо за внимание</a:t>
            </a:r>
            <a:r>
              <a:rPr lang="zh-CN" altLang="en-US" sz="5400" dirty="0">
                <a:solidFill>
                  <a:srgbClr val="000000"/>
                </a:solidFill>
                <a:latin typeface="Times New Roman" panose="02020603050405020304" pitchFamily="18" charset="0"/>
                <a:ea typeface="MiSans"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26745" y="2440305"/>
            <a:ext cx="9281795" cy="709295"/>
          </a:xfrm>
          <a:prstGeom prst="rect">
            <a:avLst/>
          </a:prstGeom>
          <a:solidFill>
            <a:srgbClr val="000000">
              <a:alpha val="0"/>
            </a:srgbClr>
          </a:solidFill>
          <a:ln/>
        </p:spPr>
      </p:sp>
      <p:sp>
        <p:nvSpPr>
          <p:cNvPr id="8" name="Text 5"/>
          <p:cNvSpPr/>
          <p:nvPr/>
        </p:nvSpPr>
        <p:spPr>
          <a:xfrm>
            <a:off x="626745" y="2440305"/>
            <a:ext cx="9281795" cy="709295"/>
          </a:xfrm>
          <a:prstGeom prst="rect">
            <a:avLst/>
          </a:prstGeom>
          <a:noFill/>
          <a:ln/>
        </p:spPr>
        <p:txBody>
          <a:bodyPr wrap="square" lIns="45720" tIns="91440" rIns="91440" bIns="45720" rtlCol="0" anchor="b"/>
          <a:lstStyle/>
          <a:p>
            <a:pPr marL="0" indent="0" algn="l">
              <a:lnSpc>
                <a:spcPct val="130000"/>
              </a:lnSpc>
              <a:buNone/>
            </a:pPr>
            <a:r>
              <a:rPr lang="en-US" sz="3200" dirty="0">
                <a:solidFill>
                  <a:srgbClr val="0439E1"/>
                </a:solidFill>
                <a:latin typeface="Times New Roman" panose="02020603050405020304" pitchFamily="18" charset="0"/>
                <a:ea typeface="MiSans" pitchFamily="34" charset="-122"/>
                <a:cs typeface="Times New Roman" panose="02020603050405020304" pitchFamily="18" charset="0"/>
              </a:rPr>
              <a:t>THANK YOU FOR READING！</a:t>
            </a:r>
            <a:endParaRPr lang="en-US" sz="1600" dirty="0">
              <a:latin typeface="Times New Roman" panose="02020603050405020304" pitchFamily="18" charset="0"/>
              <a:cs typeface="Times New Roman" panose="02020603050405020304" pitchFamily="18" charset="0"/>
            </a:endParaRPr>
          </a:p>
        </p:txBody>
      </p:sp>
      <p:sp>
        <p:nvSpPr>
          <p:cNvPr id="9" name="Shape 6"/>
          <p:cNvSpPr/>
          <p:nvPr/>
        </p:nvSpPr>
        <p:spPr>
          <a:xfrm>
            <a:off x="626745" y="6134418"/>
            <a:ext cx="4345305" cy="331470"/>
          </a:xfrm>
          <a:prstGeom prst="rect">
            <a:avLst/>
          </a:prstGeom>
          <a:solidFill>
            <a:srgbClr val="000000">
              <a:alpha val="0"/>
            </a:srgbClr>
          </a:solidFill>
          <a:ln/>
        </p:spPr>
      </p:sp>
      <p:sp>
        <p:nvSpPr>
          <p:cNvPr id="10" name="Text 7"/>
          <p:cNvSpPr/>
          <p:nvPr/>
        </p:nvSpPr>
        <p:spPr>
          <a:xfrm>
            <a:off x="626745" y="6134418"/>
            <a:ext cx="4345305" cy="331470"/>
          </a:xfrm>
          <a:prstGeom prst="rect">
            <a:avLst/>
          </a:prstGeom>
          <a:noFill/>
          <a:ln/>
        </p:spPr>
        <p:txBody>
          <a:bodyPr wrap="square" lIns="45720" tIns="91440" rIns="91440" bIns="45720" rtlCol="0" anchor="t"/>
          <a:lstStyle/>
          <a:p>
            <a:pPr>
              <a:lnSpc>
                <a:spcPct val="90000"/>
              </a:lnSpc>
            </a:pPr>
            <a:r>
              <a:rPr lang="ru-RU" altLang="zh-CN" sz="1600" dirty="0">
                <a:solidFill>
                  <a:srgbClr val="000000"/>
                </a:solidFill>
                <a:latin typeface="Times New Roman" panose="02020603050405020304" pitchFamily="18" charset="0"/>
                <a:ea typeface="MiSans" pitchFamily="34" charset="-122"/>
                <a:cs typeface="Times New Roman" panose="02020603050405020304" pitchFamily="18" charset="0"/>
              </a:rPr>
              <a:t>Сюй Хаоюй</a:t>
            </a:r>
            <a:endParaRPr lang="en-US" altLang="zh-CN" sz="1600" dirty="0">
              <a:latin typeface="Times New Roman" panose="02020603050405020304" pitchFamily="18" charset="0"/>
              <a:cs typeface="Times New Roman" panose="02020603050405020304" pitchFamily="18" charset="0"/>
            </a:endParaRPr>
          </a:p>
        </p:txBody>
      </p:sp>
      <p:sp>
        <p:nvSpPr>
          <p:cNvPr id="11" name="Text 8"/>
          <p:cNvSpPr/>
          <p:nvPr/>
        </p:nvSpPr>
        <p:spPr>
          <a:xfrm>
            <a:off x="7240270" y="6099810"/>
            <a:ext cx="3091815" cy="366395"/>
          </a:xfrm>
          <a:prstGeom prst="rect">
            <a:avLst/>
          </a:prstGeom>
          <a:noFill/>
          <a:ln/>
        </p:spPr>
        <p:txBody>
          <a:bodyPr wrap="square" lIns="91440" tIns="45720" rIns="91440" bIns="45720" rtlCol="0" anchor="t"/>
          <a:lstStyle/>
          <a:p>
            <a:pPr algn="r">
              <a:lnSpc>
                <a:spcPct val="90000"/>
              </a:lnSpc>
            </a:pPr>
            <a:r>
              <a:rPr lang="ru-RU" altLang="zh-CN" sz="1600" dirty="0">
                <a:solidFill>
                  <a:srgbClr val="000000"/>
                </a:solidFill>
                <a:latin typeface="Times New Roman" panose="02020603050405020304" pitchFamily="18" charset="0"/>
                <a:ea typeface="MiSans" pitchFamily="34" charset="-122"/>
                <a:cs typeface="Times New Roman" panose="02020603050405020304" pitchFamily="18" charset="0"/>
              </a:rPr>
              <a:t>ИУ5И-32М</a:t>
            </a:r>
            <a:endParaRPr lang="en-US" altLang="zh-CN" sz="1600" dirty="0">
              <a:latin typeface="Times New Roman" panose="02020603050405020304" pitchFamily="18" charset="0"/>
              <a:cs typeface="Times New Roman" panose="02020603050405020304" pitchFamily="18" charset="0"/>
            </a:endParaRPr>
          </a:p>
        </p:txBody>
      </p:sp>
      <p:sp>
        <p:nvSpPr>
          <p:cNvPr id="12" name="Shape 9"/>
          <p:cNvSpPr/>
          <p:nvPr/>
        </p:nvSpPr>
        <p:spPr>
          <a:xfrm>
            <a:off x="11381644" y="559691"/>
            <a:ext cx="209306" cy="42231"/>
          </a:xfrm>
          <a:prstGeom prst="rect">
            <a:avLst/>
          </a:prstGeom>
          <a:solidFill>
            <a:srgbClr val="000000"/>
          </a:solidFill>
          <a:ln w="19050">
            <a:solidFill>
              <a:srgbClr val="000000"/>
            </a:solidFill>
            <a:prstDash val="solid"/>
          </a:ln>
        </p:spPr>
      </p:sp>
      <p:sp>
        <p:nvSpPr>
          <p:cNvPr id="13" name="Text 10"/>
          <p:cNvSpPr/>
          <p:nvPr/>
        </p:nvSpPr>
        <p:spPr>
          <a:xfrm>
            <a:off x="11381644" y="55969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11381644" y="656665"/>
            <a:ext cx="209306" cy="42231"/>
          </a:xfrm>
          <a:prstGeom prst="rect">
            <a:avLst/>
          </a:prstGeom>
          <a:solidFill>
            <a:srgbClr val="000000"/>
          </a:solidFill>
          <a:ln w="19050">
            <a:solidFill>
              <a:srgbClr val="000000"/>
            </a:solidFill>
            <a:prstDash val="solid"/>
          </a:ln>
        </p:spPr>
      </p:sp>
      <p:sp>
        <p:nvSpPr>
          <p:cNvPr id="15" name="Text 12"/>
          <p:cNvSpPr/>
          <p:nvPr/>
        </p:nvSpPr>
        <p:spPr>
          <a:xfrm>
            <a:off x="11381644" y="65666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6" name="Shape 13"/>
          <p:cNvSpPr/>
          <p:nvPr/>
        </p:nvSpPr>
        <p:spPr>
          <a:xfrm>
            <a:off x="11381644" y="753639"/>
            <a:ext cx="209306" cy="42231"/>
          </a:xfrm>
          <a:prstGeom prst="rect">
            <a:avLst/>
          </a:prstGeom>
          <a:solidFill>
            <a:srgbClr val="000000"/>
          </a:solidFill>
          <a:ln w="19050">
            <a:solidFill>
              <a:srgbClr val="000000"/>
            </a:solidFill>
            <a:prstDash val="solid"/>
          </a:ln>
        </p:spPr>
      </p:sp>
      <p:sp>
        <p:nvSpPr>
          <p:cNvPr id="17" name="Text 14"/>
          <p:cNvSpPr/>
          <p:nvPr/>
        </p:nvSpPr>
        <p:spPr>
          <a:xfrm>
            <a:off x="11381644" y="75363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8" name="Shape 15"/>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sp>
      <p:pic>
        <p:nvPicPr>
          <p:cNvPr id="19" name="Image 1" descr="https://test-kimi-img.moonshot.cn/pub/slides/slides_tmpl/image/25-07-11-18:09:52-d1oe5s5cmrb5eq9iq9l0.jpg"/>
          <p:cNvPicPr>
            <a:picLocks noChangeAspect="1"/>
          </p:cNvPicPr>
          <p:nvPr/>
        </p:nvPicPr>
        <p:blipFill>
          <a:blip r:embed="rId5"/>
          <a:stretch>
            <a:fillRect/>
          </a:stretch>
        </p:blipFill>
        <p:spPr>
          <a:xfrm rot="5400000">
            <a:off x="10291445" y="5408930"/>
            <a:ext cx="2170430" cy="728980"/>
          </a:xfrm>
          <a:prstGeom prst="rect">
            <a:avLst/>
          </a:prstGeom>
        </p:spPr>
      </p:pic>
      <p:pic>
        <p:nvPicPr>
          <p:cNvPr id="20" name="Image 2" descr="https://test-kimi-img.moonshot.cn/pub/slides/slides_tmpl/image/25-07-11-18:09:52-d1oe5s5cmrb5eq9iq9lg.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21" name="Image 3" descr="https://test-kimi-img.moonshot.cn/pub/slides/slides_tmpl/image/25-07-11-18:09:52-d1oe5s5cmrb5eq9iq9lg.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84957" y="2842691"/>
            <a:ext cx="6014085" cy="311150"/>
          </a:xfrm>
          <a:prstGeom prst="rect">
            <a:avLst/>
          </a:prstGeom>
          <a:noFill/>
          <a:ln/>
        </p:spPr>
        <p:txBody>
          <a:bodyPr wrap="square" lIns="0" tIns="0" rIns="0" bIns="0" rtlCol="0" anchor="t">
            <a:spAutoFit/>
          </a:bodyPr>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Scrum</a:t>
            </a:r>
            <a:endParaRPr lang="en-US" sz="1600" dirty="0"/>
          </a:p>
        </p:txBody>
      </p:sp>
      <p:sp>
        <p:nvSpPr>
          <p:cNvPr id="3" name="Text 1"/>
          <p:cNvSpPr/>
          <p:nvPr/>
        </p:nvSpPr>
        <p:spPr>
          <a:xfrm>
            <a:off x="5584957" y="3629456"/>
            <a:ext cx="6014085" cy="311150"/>
          </a:xfrm>
          <a:prstGeom prst="rect">
            <a:avLst/>
          </a:prstGeom>
          <a:noFill/>
          <a:ln/>
        </p:spPr>
        <p:txBody>
          <a:bodyPr wrap="square" lIns="0" tIns="0" rIns="0" bIns="0" rtlCol="0" anchor="t">
            <a:spAutoFit/>
          </a:bodyPr>
          <a:lstStyle/>
          <a:p>
            <a:r>
              <a:rPr lang="en-US" altLang="zh-CN" sz="2000" dirty="0">
                <a:solidFill>
                  <a:srgbClr val="595959"/>
                </a:solidFill>
                <a:latin typeface="MiSans" pitchFamily="34" charset="0"/>
                <a:ea typeface="MiSans" pitchFamily="34" charset="-122"/>
                <a:cs typeface="MiSans" pitchFamily="34" charset="-120"/>
              </a:rPr>
              <a:t>Kanban</a:t>
            </a:r>
            <a:endParaRPr lang="en-US" sz="1600" dirty="0"/>
          </a:p>
        </p:txBody>
      </p:sp>
      <p:sp>
        <p:nvSpPr>
          <p:cNvPr id="4" name="Text 2"/>
          <p:cNvSpPr/>
          <p:nvPr/>
        </p:nvSpPr>
        <p:spPr>
          <a:xfrm>
            <a:off x="5584957" y="4427651"/>
            <a:ext cx="6014720" cy="553998"/>
          </a:xfrm>
          <a:prstGeom prst="rect">
            <a:avLst/>
          </a:prstGeom>
          <a:noFill/>
          <a:ln/>
        </p:spPr>
        <p:txBody>
          <a:bodyPr wrap="square" lIns="0" tIns="0" rIns="0" bIns="0" rtlCol="0" anchor="t">
            <a:spAutoFit/>
          </a:bodyPr>
          <a:lstStyle/>
          <a:p>
            <a:r>
              <a:rPr lang="en-US" altLang="zh-CN" sz="2000" dirty="0">
                <a:solidFill>
                  <a:srgbClr val="595959"/>
                </a:solidFill>
                <a:latin typeface="MiSans" pitchFamily="34" charset="0"/>
                <a:ea typeface="MiSans" pitchFamily="34" charset="-122"/>
                <a:cs typeface="MiSans" pitchFamily="34" charset="-120"/>
              </a:rPr>
              <a:t>DevOps</a:t>
            </a:r>
            <a:endParaRPr lang="en-US" altLang="zh-CN" sz="1600" dirty="0"/>
          </a:p>
          <a:p>
            <a:pPr marL="0" indent="0" algn="l">
              <a:lnSpc>
                <a:spcPct val="100000"/>
              </a:lnSpc>
              <a:buNone/>
            </a:pPr>
            <a:endParaRPr lang="en-US" sz="1600" dirty="0"/>
          </a:p>
        </p:txBody>
      </p:sp>
      <p:sp>
        <p:nvSpPr>
          <p:cNvPr id="6" name="Text 4"/>
          <p:cNvSpPr/>
          <p:nvPr/>
        </p:nvSpPr>
        <p:spPr>
          <a:xfrm>
            <a:off x="4676907" y="1884476"/>
            <a:ext cx="907415" cy="802005"/>
          </a:xfrm>
          <a:prstGeom prst="rect">
            <a:avLst/>
          </a:prstGeom>
          <a:noFill/>
          <a:ln/>
        </p:spPr>
        <p:txBody>
          <a:bodyPr wrap="square" lIns="0" tIns="0" rIns="0" bIns="0" rtlCol="0" anchor="t"/>
          <a:lstStyle/>
          <a:p>
            <a:pPr marL="0" indent="0" algn="l">
              <a:lnSpc>
                <a:spcPct val="100000"/>
              </a:lnSpc>
              <a:buNone/>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5584957" y="2079421"/>
            <a:ext cx="6013450" cy="311150"/>
          </a:xfrm>
          <a:prstGeom prst="rect">
            <a:avLst/>
          </a:prstGeom>
          <a:noFill/>
          <a:ln/>
        </p:spPr>
        <p:txBody>
          <a:bodyPr wrap="square" lIns="0" tIns="0" rIns="0" bIns="0" rtlCol="0" anchor="t">
            <a:spAutoFit/>
          </a:bodyPr>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От Waterfall до Agile</a:t>
            </a:r>
            <a:endParaRPr lang="en-US" sz="1600" dirty="0"/>
          </a:p>
        </p:txBody>
      </p:sp>
      <p:sp>
        <p:nvSpPr>
          <p:cNvPr id="8" name="Text 6"/>
          <p:cNvSpPr/>
          <p:nvPr/>
        </p:nvSpPr>
        <p:spPr>
          <a:xfrm>
            <a:off x="4676907" y="2644571"/>
            <a:ext cx="907415" cy="802005"/>
          </a:xfrm>
          <a:prstGeom prst="rect">
            <a:avLst/>
          </a:prstGeom>
          <a:noFill/>
          <a:ln/>
        </p:spPr>
        <p:txBody>
          <a:bodyPr wrap="square" lIns="0" tIns="0" rIns="0" bIns="0" rtlCol="0" anchor="t"/>
          <a:lstStyle/>
          <a:p>
            <a:pPr marL="0" indent="0" algn="l">
              <a:lnSpc>
                <a:spcPct val="100000"/>
              </a:lnSpc>
              <a:buNone/>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9" name="Text 7"/>
          <p:cNvSpPr/>
          <p:nvPr/>
        </p:nvSpPr>
        <p:spPr>
          <a:xfrm>
            <a:off x="4676907" y="3451021"/>
            <a:ext cx="907415" cy="802005"/>
          </a:xfrm>
          <a:prstGeom prst="rect">
            <a:avLst/>
          </a:prstGeom>
          <a:noFill/>
          <a:ln/>
        </p:spPr>
        <p:txBody>
          <a:bodyPr wrap="square" lIns="0" tIns="0" rIns="0" bIns="0" rtlCol="0" anchor="t"/>
          <a:lstStyle/>
          <a:p>
            <a:pPr marL="0" indent="0" algn="l">
              <a:lnSpc>
                <a:spcPct val="100000"/>
              </a:lnSpc>
              <a:buNone/>
            </a:pPr>
            <a:r>
              <a:rPr lang="en-US" sz="4000" dirty="0">
                <a:solidFill>
                  <a:srgbClr val="0439E1"/>
                </a:solidFill>
                <a:latin typeface="MiSans" pitchFamily="34" charset="0"/>
                <a:ea typeface="MiSans" pitchFamily="34" charset="-122"/>
                <a:cs typeface="MiSans" pitchFamily="34" charset="-120"/>
              </a:rPr>
              <a:t>03.</a:t>
            </a:r>
            <a:endParaRPr lang="en-US" sz="1600" dirty="0"/>
          </a:p>
        </p:txBody>
      </p:sp>
      <p:sp>
        <p:nvSpPr>
          <p:cNvPr id="10" name="Text 8"/>
          <p:cNvSpPr/>
          <p:nvPr/>
        </p:nvSpPr>
        <p:spPr>
          <a:xfrm>
            <a:off x="4676907" y="4258106"/>
            <a:ext cx="907415" cy="802005"/>
          </a:xfrm>
          <a:prstGeom prst="rect">
            <a:avLst/>
          </a:prstGeom>
          <a:noFill/>
          <a:ln/>
        </p:spPr>
        <p:txBody>
          <a:bodyPr wrap="square" lIns="0" tIns="0" rIns="0" bIns="0" rtlCol="0" anchor="t"/>
          <a:lstStyle/>
          <a:p>
            <a:pPr marL="0" indent="0" algn="l">
              <a:lnSpc>
                <a:spcPct val="100000"/>
              </a:lnSpc>
              <a:buNone/>
            </a:pPr>
            <a:r>
              <a:rPr lang="en-US" sz="4000" dirty="0">
                <a:solidFill>
                  <a:srgbClr val="0439E1"/>
                </a:solidFill>
                <a:latin typeface="MiSans" pitchFamily="34" charset="0"/>
                <a:ea typeface="MiSans" pitchFamily="34" charset="-122"/>
                <a:cs typeface="MiSans" pitchFamily="34" charset="-120"/>
              </a:rPr>
              <a:t>04.</a:t>
            </a:r>
            <a:endParaRPr lang="en-US" sz="1600" dirty="0"/>
          </a:p>
        </p:txBody>
      </p:sp>
      <p:sp>
        <p:nvSpPr>
          <p:cNvPr id="12" name="Shape 10"/>
          <p:cNvSpPr/>
          <p:nvPr/>
        </p:nvSpPr>
        <p:spPr>
          <a:xfrm>
            <a:off x="1045210" y="1243965"/>
            <a:ext cx="1408430" cy="800100"/>
          </a:xfrm>
          <a:prstGeom prst="rect">
            <a:avLst/>
          </a:prstGeom>
          <a:solidFill>
            <a:srgbClr val="000000">
              <a:alpha val="0"/>
            </a:srgbClr>
          </a:solidFill>
          <a:ln/>
        </p:spPr>
        <p:txBody>
          <a:bodyPr/>
          <a:lstStyle/>
          <a:p>
            <a:endParaRPr lang="zh-CN" altLang="en-US"/>
          </a:p>
        </p:txBody>
      </p:sp>
      <p:sp>
        <p:nvSpPr>
          <p:cNvPr id="13" name="Text 11"/>
          <p:cNvSpPr/>
          <p:nvPr/>
        </p:nvSpPr>
        <p:spPr>
          <a:xfrm>
            <a:off x="1045210" y="1243965"/>
            <a:ext cx="3540858" cy="800100"/>
          </a:xfrm>
          <a:prstGeom prst="rect">
            <a:avLst/>
          </a:prstGeom>
          <a:noFill/>
          <a:ln/>
        </p:spPr>
        <p:txBody>
          <a:bodyPr wrap="square" lIns="0" tIns="0" rIns="0" bIns="0" rtlCol="0" anchor="b"/>
          <a:lstStyle/>
          <a:p>
            <a:pPr>
              <a:lnSpc>
                <a:spcPct val="130000"/>
              </a:lnSpc>
            </a:pPr>
            <a:r>
              <a:rPr lang="ru-RU" sz="4000" dirty="0">
                <a:solidFill>
                  <a:srgbClr val="000000"/>
                </a:solidFill>
                <a:latin typeface="MiSans" pitchFamily="34" charset="0"/>
                <a:ea typeface="MiSans" pitchFamily="34" charset="-122"/>
                <a:cs typeface="MiSans" pitchFamily="34" charset="-120"/>
              </a:rPr>
              <a:t>Оглавление</a:t>
            </a:r>
            <a:endParaRPr lang="en-US" sz="1600" dirty="0"/>
          </a:p>
        </p:txBody>
      </p:sp>
      <p:sp>
        <p:nvSpPr>
          <p:cNvPr id="14" name="Text 12"/>
          <p:cNvSpPr/>
          <p:nvPr/>
        </p:nvSpPr>
        <p:spPr>
          <a:xfrm>
            <a:off x="1045210" y="2010410"/>
            <a:ext cx="2663190" cy="438150"/>
          </a:xfrm>
          <a:prstGeom prst="rect">
            <a:avLst/>
          </a:prstGeom>
          <a:noFill/>
          <a:ln/>
        </p:spPr>
        <p:txBody>
          <a:bodyPr wrap="square" lIns="0" tIns="0" rIns="0" bIns="0" rtlCol="0" anchor="t">
            <a:spAutoFit/>
          </a:bodyPr>
          <a:lstStyle/>
          <a:p>
            <a:pPr marL="0" indent="0" algn="l">
              <a:lnSpc>
                <a:spcPct val="100000"/>
              </a:lnSpc>
              <a:buNone/>
            </a:pPr>
            <a:r>
              <a:rPr lang="en-US" sz="2800" b="1" dirty="0">
                <a:solidFill>
                  <a:srgbClr val="0439E1"/>
                </a:solidFill>
                <a:latin typeface="MiSans" pitchFamily="34" charset="0"/>
                <a:ea typeface="MiSans" pitchFamily="34" charset="-122"/>
                <a:cs typeface="MiSans" pitchFamily="34" charset="-120"/>
              </a:rPr>
              <a:t>CONTENTS</a:t>
            </a:r>
            <a:endParaRPr lang="en-US" sz="1600" dirty="0"/>
          </a:p>
        </p:txBody>
      </p:sp>
      <p:sp>
        <p:nvSpPr>
          <p:cNvPr id="15" name="Shape 13"/>
          <p:cNvSpPr/>
          <p:nvPr/>
        </p:nvSpPr>
        <p:spPr>
          <a:xfrm>
            <a:off x="1125220" y="1988820"/>
            <a:ext cx="1664970" cy="0"/>
          </a:xfrm>
          <a:prstGeom prst="line">
            <a:avLst/>
          </a:prstGeom>
          <a:noFill/>
          <a:ln w="12700">
            <a:solidFill>
              <a:srgbClr val="000000"/>
            </a:solidFill>
            <a:prstDash val="solid"/>
            <a:headEnd type="none"/>
            <a:tailEnd type="none"/>
          </a:ln>
        </p:spPr>
      </p:sp>
      <p:sp>
        <p:nvSpPr>
          <p:cNvPr id="16" name="Shape 14"/>
          <p:cNvSpPr/>
          <p:nvPr/>
        </p:nvSpPr>
        <p:spPr>
          <a:xfrm>
            <a:off x="11459749" y="5976241"/>
            <a:ext cx="209306" cy="42231"/>
          </a:xfrm>
          <a:prstGeom prst="rect">
            <a:avLst/>
          </a:prstGeom>
          <a:solidFill>
            <a:srgbClr val="000000"/>
          </a:solidFill>
          <a:ln w="19050">
            <a:solidFill>
              <a:srgbClr val="000000"/>
            </a:solidFill>
            <a:prstDash val="solid"/>
          </a:ln>
        </p:spPr>
      </p:sp>
      <p:sp>
        <p:nvSpPr>
          <p:cNvPr id="17" name="Text 15"/>
          <p:cNvSpPr/>
          <p:nvPr/>
        </p:nvSpPr>
        <p:spPr>
          <a:xfrm>
            <a:off x="11459749" y="597624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a:off x="11459749" y="6073215"/>
            <a:ext cx="209306" cy="42231"/>
          </a:xfrm>
          <a:prstGeom prst="rect">
            <a:avLst/>
          </a:prstGeom>
          <a:solidFill>
            <a:srgbClr val="000000"/>
          </a:solidFill>
          <a:ln w="19050">
            <a:solidFill>
              <a:srgbClr val="000000"/>
            </a:solidFill>
            <a:prstDash val="solid"/>
          </a:ln>
        </p:spPr>
      </p:sp>
      <p:sp>
        <p:nvSpPr>
          <p:cNvPr id="19" name="Text 17"/>
          <p:cNvSpPr/>
          <p:nvPr/>
        </p:nvSpPr>
        <p:spPr>
          <a:xfrm>
            <a:off x="11459749" y="607321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11459749" y="6170189"/>
            <a:ext cx="209306" cy="42231"/>
          </a:xfrm>
          <a:prstGeom prst="rect">
            <a:avLst/>
          </a:prstGeom>
          <a:solidFill>
            <a:srgbClr val="000000"/>
          </a:solidFill>
          <a:ln w="19050">
            <a:solidFill>
              <a:srgbClr val="000000"/>
            </a:solidFill>
            <a:prstDash val="solid"/>
          </a:ln>
        </p:spPr>
      </p:sp>
      <p:sp>
        <p:nvSpPr>
          <p:cNvPr id="21" name="Text 19"/>
          <p:cNvSpPr/>
          <p:nvPr/>
        </p:nvSpPr>
        <p:spPr>
          <a:xfrm>
            <a:off x="11459749" y="617018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2" name="Image 0" descr="https://test-kimi-img.moonshot.cn/pub/slides/slides_tmpl/image/25-07-11-18:09:52-d1oe5s5cmrb5eq9iq9lg.png"/>
          <p:cNvPicPr>
            <a:picLocks noChangeAspect="1"/>
          </p:cNvPicPr>
          <p:nvPr/>
        </p:nvPicPr>
        <p:blipFill>
          <a:blip r:embed="rId4">
            <a:alphaModFix amt="40000"/>
          </a:blip>
          <a:stretch>
            <a:fillRect/>
          </a:stretch>
        </p:blipFill>
        <p:spPr>
          <a:xfrm flipV="1">
            <a:off x="851535" y="630555"/>
            <a:ext cx="762000" cy="76200"/>
          </a:xfrm>
          <a:prstGeom prst="rect">
            <a:avLst/>
          </a:prstGeom>
        </p:spPr>
      </p:pic>
      <p:pic>
        <p:nvPicPr>
          <p:cNvPr id="23" name="Image 1" descr="https://test-kimi-img.moonshot.cn/pub/slides/slides_tmpl/image/25-07-11-18:09:52-d1oe5s5cmrb5eq9iq9lg.png"/>
          <p:cNvPicPr>
            <a:picLocks noChangeAspect="1"/>
          </p:cNvPicPr>
          <p:nvPr/>
        </p:nvPicPr>
        <p:blipFill>
          <a:blip r:embed="rId4">
            <a:alphaModFix amt="40000"/>
          </a:blip>
          <a:stretch>
            <a:fillRect/>
          </a:stretch>
        </p:blipFill>
        <p:spPr>
          <a:xfrm flipV="1">
            <a:off x="851535" y="761365"/>
            <a:ext cx="762000" cy="76200"/>
          </a:xfrm>
          <a:prstGeom prst="rect">
            <a:avLst/>
          </a:prstGeom>
        </p:spPr>
      </p:pic>
      <p:pic>
        <p:nvPicPr>
          <p:cNvPr id="24" name="Image 2" descr="https://test-kimi-img.moonshot.cn/pub/slides/slides_tmpl/image/25-07-11-18:09:52-d1oe5s5cmrb5eq9iq9l0.jpg"/>
          <p:cNvPicPr>
            <a:picLocks noChangeAspect="1"/>
          </p:cNvPicPr>
          <p:nvPr/>
        </p:nvPicPr>
        <p:blipFill>
          <a:blip r:embed="rId5"/>
          <a:stretch>
            <a:fillRect/>
          </a:stretch>
        </p:blipFill>
        <p:spPr>
          <a:xfrm rot="5400000">
            <a:off x="324485" y="5488305"/>
            <a:ext cx="2170430" cy="568960"/>
          </a:xfrm>
          <a:prstGeom prst="rect">
            <a:avLst/>
          </a:prstGeom>
        </p:spPr>
      </p:pic>
      <p:sp>
        <p:nvSpPr>
          <p:cNvPr id="25" name="Shape 20"/>
          <p:cNvSpPr/>
          <p:nvPr/>
        </p:nvSpPr>
        <p:spPr>
          <a:xfrm>
            <a:off x="9604932" y="880456"/>
            <a:ext cx="2063750" cy="0"/>
          </a:xfrm>
          <a:prstGeom prst="straightConnector1">
            <a:avLst/>
          </a:prstGeom>
          <a:noFill/>
          <a:ln w="9525">
            <a:solidFill>
              <a:srgbClr val="000000">
                <a:alpha val="21961"/>
              </a:srgbClr>
            </a:solidFill>
            <a:prstDash val="solid"/>
            <a:headEnd type="none"/>
            <a:tailEnd type="none"/>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4-d1oe5slcmrb5eq9iq9tg.png"/>
          <p:cNvPicPr>
            <a:picLocks noChangeAspect="1"/>
          </p:cNvPicPr>
          <p:nvPr/>
        </p:nvPicPr>
        <p:blipFill>
          <a:blip r:embed="rId4">
            <a:alphaModFix amt="40000"/>
          </a:blip>
          <a:srcRect t="12164" b="6895"/>
          <a:stretch/>
        </p:blipFill>
        <p:spPr>
          <a:xfrm>
            <a:off x="1151255" y="0"/>
            <a:ext cx="3615055" cy="6858000"/>
          </a:xfrm>
          <a:prstGeom prst="rect">
            <a:avLst/>
          </a:prstGeom>
        </p:spPr>
      </p:pic>
      <p:sp>
        <p:nvSpPr>
          <p:cNvPr id="3" name="Text 0"/>
          <p:cNvSpPr/>
          <p:nvPr/>
        </p:nvSpPr>
        <p:spPr>
          <a:xfrm>
            <a:off x="3521075" y="1913446"/>
            <a:ext cx="7795260" cy="1476375"/>
          </a:xfrm>
          <a:prstGeom prst="rect">
            <a:avLst/>
          </a:prstGeom>
          <a:noFill/>
          <a:ln/>
        </p:spPr>
        <p:txBody>
          <a:bodyPr wrap="square" lIns="0" tIns="0" rIns="0" bIns="0" rtlCol="0" anchor="t"/>
          <a:lstStyle/>
          <a:p>
            <a:pPr marL="0" indent="0" algn="just">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Каскадная модель предполагает линейную последовательность этапов: требования, проектирование, реализация, тестирование и сопровождение. Этот подход прост в понимании и планировании, но не подходит для современных проектов с высокой неопределенностью и частыми изменениями.</a:t>
            </a:r>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3521075" y="1594000"/>
            <a:ext cx="6654165" cy="37211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MiSans" pitchFamily="34" charset="0"/>
                <a:ea typeface="MiSans" pitchFamily="34" charset="-122"/>
                <a:cs typeface="MiSans" pitchFamily="34" charset="-120"/>
              </a:rPr>
              <a:t>Классическая последовательность Waterfall</a:t>
            </a:r>
            <a:endParaRPr lang="en-US" sz="1600" dirty="0"/>
          </a:p>
        </p:txBody>
      </p:sp>
      <p:sp>
        <p:nvSpPr>
          <p:cNvPr id="5" name="Text 2"/>
          <p:cNvSpPr/>
          <p:nvPr/>
        </p:nvSpPr>
        <p:spPr>
          <a:xfrm>
            <a:off x="2105025" y="3674377"/>
            <a:ext cx="7795260" cy="1476375"/>
          </a:xfrm>
          <a:prstGeom prst="rect">
            <a:avLst/>
          </a:prstGeom>
          <a:noFill/>
          <a:ln/>
        </p:spPr>
        <p:txBody>
          <a:bodyPr wrap="square" lIns="0" tIns="0" rIns="0" bIns="0" rtlCol="0" anchor="t"/>
          <a:lstStyle/>
          <a:p>
            <a:pPr marL="0" indent="0" algn="just">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Основные проблемы Waterfall: отсутствие возможности вернуться на предыдущий этап, позднее обнаружение дефектов и ошибок, а также размытая ответственность за риски. Это приводит к задержкам и увеличению бюджета проектов.</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2105025" y="3331845"/>
            <a:ext cx="7706360" cy="376555"/>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MiSans" pitchFamily="34" charset="0"/>
                <a:ea typeface="MiSans" pitchFamily="34" charset="-122"/>
                <a:cs typeface="MiSans" pitchFamily="34" charset="-120"/>
              </a:rPr>
              <a:t>Проблемы Waterfall</a:t>
            </a:r>
            <a:endParaRPr lang="en-US" sz="1600" dirty="0"/>
          </a:p>
        </p:txBody>
      </p:sp>
      <p:sp>
        <p:nvSpPr>
          <p:cNvPr id="7" name="Text 4"/>
          <p:cNvSpPr/>
          <p:nvPr/>
        </p:nvSpPr>
        <p:spPr>
          <a:xfrm>
            <a:off x="3408045" y="5304489"/>
            <a:ext cx="7794625" cy="1476375"/>
          </a:xfrm>
          <a:prstGeom prst="rect">
            <a:avLst/>
          </a:prstGeom>
          <a:noFill/>
          <a:ln/>
        </p:spPr>
        <p:txBody>
          <a:bodyPr wrap="square" lIns="0" tIns="0" rIns="0" bIns="0" rtlCol="0" anchor="t"/>
          <a:lstStyle/>
          <a:p>
            <a:pPr marL="0" indent="0" algn="just">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В 2001 году был опубликован манифест Agile, который предложил альтернативный подход к разработке ПО. Agile фокусируется на гибкости, быстром реагировании на изменения и постоянном взаимодействии с клиентом, что стало ответом на недостатки Waterfall.</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3408045" y="4942205"/>
            <a:ext cx="6570345" cy="33401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MiSans" pitchFamily="34" charset="0"/>
                <a:ea typeface="MiSans" pitchFamily="34" charset="-122"/>
                <a:cs typeface="MiSans" pitchFamily="34" charset="-120"/>
              </a:rPr>
              <a:t>Рождение Agile</a:t>
            </a:r>
            <a:endParaRPr lang="en-US" sz="1600" dirty="0"/>
          </a:p>
        </p:txBody>
      </p:sp>
      <p:sp>
        <p:nvSpPr>
          <p:cNvPr id="9" name="Text 6"/>
          <p:cNvSpPr/>
          <p:nvPr/>
        </p:nvSpPr>
        <p:spPr>
          <a:xfrm>
            <a:off x="541020" y="532130"/>
            <a:ext cx="10479405" cy="553998"/>
          </a:xfrm>
          <a:prstGeom prst="rect">
            <a:avLst/>
          </a:prstGeom>
          <a:noFill/>
          <a:ln/>
        </p:spPr>
        <p:txBody>
          <a:bodyPr wrap="square" lIns="0" tIns="0" rIns="0" bIns="0" rtlCol="0" anchor="t">
            <a:spAutoFit/>
          </a:bodyPr>
          <a:lstStyle/>
          <a:p>
            <a:r>
              <a:rPr lang="en-US" altLang="zh-CN" sz="3600" dirty="0" err="1">
                <a:solidFill>
                  <a:srgbClr val="0D0D0D"/>
                </a:solidFill>
                <a:latin typeface="MiSans" pitchFamily="34" charset="0"/>
                <a:ea typeface="MiSans" pitchFamily="34" charset="-122"/>
                <a:cs typeface="MiSans" pitchFamily="34" charset="-120"/>
              </a:rPr>
              <a:t>От</a:t>
            </a:r>
            <a:r>
              <a:rPr lang="en-US" altLang="zh-CN" sz="3600" dirty="0">
                <a:solidFill>
                  <a:srgbClr val="0D0D0D"/>
                </a:solidFill>
                <a:latin typeface="MiSans" pitchFamily="34" charset="0"/>
                <a:ea typeface="MiSans" pitchFamily="34" charset="-122"/>
                <a:cs typeface="MiSans" pitchFamily="34" charset="-120"/>
              </a:rPr>
              <a:t> Waterfall </a:t>
            </a:r>
            <a:r>
              <a:rPr lang="en-US" altLang="zh-CN" sz="3600" dirty="0" err="1">
                <a:solidFill>
                  <a:srgbClr val="0D0D0D"/>
                </a:solidFill>
                <a:latin typeface="MiSans" pitchFamily="34" charset="0"/>
                <a:ea typeface="MiSans" pitchFamily="34" charset="-122"/>
                <a:cs typeface="MiSans" pitchFamily="34" charset="-120"/>
              </a:rPr>
              <a:t>до</a:t>
            </a:r>
            <a:r>
              <a:rPr lang="en-US" altLang="zh-CN" sz="3600" dirty="0">
                <a:solidFill>
                  <a:srgbClr val="0D0D0D"/>
                </a:solidFill>
                <a:latin typeface="MiSans" pitchFamily="34" charset="0"/>
                <a:ea typeface="MiSans" pitchFamily="34" charset="-122"/>
                <a:cs typeface="MiSans" pitchFamily="34" charset="-120"/>
              </a:rPr>
              <a:t> Agile</a:t>
            </a:r>
            <a:endParaRPr lang="en-US" altLang="zh-CN" dirty="0"/>
          </a:p>
        </p:txBody>
      </p:sp>
      <p:pic>
        <p:nvPicPr>
          <p:cNvPr id="10" name="Image 1" descr="https://test-kimi-img.moonshot.cn/pub/slides/slides_tmpl/image/25-07-11-18:09:52-d1oe5s5cmrb5eq9iq9p0.png"/>
          <p:cNvPicPr>
            <a:picLocks noChangeAspect="1"/>
          </p:cNvPicPr>
          <p:nvPr/>
        </p:nvPicPr>
        <p:blipFill>
          <a:blip r:embed="rId5"/>
          <a:srcRect l="275" r="275"/>
          <a:stretch/>
        </p:blipFill>
        <p:spPr>
          <a:xfrm>
            <a:off x="1458595" y="1642110"/>
            <a:ext cx="688340" cy="691515"/>
          </a:xfrm>
          <a:prstGeom prst="rect">
            <a:avLst/>
          </a:prstGeom>
        </p:spPr>
      </p:pic>
      <p:pic>
        <p:nvPicPr>
          <p:cNvPr id="11" name="Image 2" descr="https://test-kimi-img.moonshot.cn/pub/slides/slides_tmpl/image/25-07-11-18:09:52-d1oe5s5cmrb5eq9iq9p0.png"/>
          <p:cNvPicPr>
            <a:picLocks noChangeAspect="1"/>
          </p:cNvPicPr>
          <p:nvPr/>
        </p:nvPicPr>
        <p:blipFill>
          <a:blip r:embed="rId5"/>
          <a:srcRect l="275" r="275"/>
          <a:stretch/>
        </p:blipFill>
        <p:spPr>
          <a:xfrm>
            <a:off x="849630" y="3331845"/>
            <a:ext cx="688340" cy="691515"/>
          </a:xfrm>
          <a:prstGeom prst="rect">
            <a:avLst/>
          </a:prstGeom>
        </p:spPr>
      </p:pic>
      <p:pic>
        <p:nvPicPr>
          <p:cNvPr id="12" name="Image 3" descr="https://test-kimi-img.moonshot.cn/pub/slides/slides_tmpl/image/25-07-11-18:09:52-d1oe5s5cmrb5eq9iq9p0.png"/>
          <p:cNvPicPr>
            <a:picLocks noChangeAspect="1"/>
          </p:cNvPicPr>
          <p:nvPr/>
        </p:nvPicPr>
        <p:blipFill>
          <a:blip r:embed="rId5"/>
          <a:srcRect l="275" r="275"/>
          <a:stretch/>
        </p:blipFill>
        <p:spPr>
          <a:xfrm>
            <a:off x="1537970" y="5222875"/>
            <a:ext cx="688340" cy="691515"/>
          </a:xfrm>
          <a:prstGeom prst="rect">
            <a:avLst/>
          </a:prstGeom>
        </p:spPr>
      </p:pic>
      <p:sp>
        <p:nvSpPr>
          <p:cNvPr id="13" name="Text 7"/>
          <p:cNvSpPr/>
          <p:nvPr/>
        </p:nvSpPr>
        <p:spPr>
          <a:xfrm>
            <a:off x="1463040" y="173228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4" name="Text 8"/>
          <p:cNvSpPr/>
          <p:nvPr/>
        </p:nvSpPr>
        <p:spPr>
          <a:xfrm>
            <a:off x="854710" y="342900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5" name="Text 9"/>
          <p:cNvSpPr/>
          <p:nvPr/>
        </p:nvSpPr>
        <p:spPr>
          <a:xfrm>
            <a:off x="1543685" y="532574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2-d1oe5s5cmrb5eq9iq9m0.jpg"/>
          <p:cNvPicPr>
            <a:picLocks noChangeAspect="1"/>
          </p:cNvPicPr>
          <p:nvPr/>
        </p:nvPicPr>
        <p:blipFill>
          <a:blip r:embed="rId4"/>
          <a:stretch>
            <a:fillRect/>
          </a:stretch>
        </p:blipFill>
        <p:spPr>
          <a:xfrm>
            <a:off x="670560" y="4028440"/>
            <a:ext cx="10930890" cy="2428240"/>
          </a:xfrm>
          <a:prstGeom prst="rect">
            <a:avLst/>
          </a:prstGeom>
        </p:spPr>
      </p:pic>
      <p:pic>
        <p:nvPicPr>
          <p:cNvPr id="3" name="Image 1" descr="https://test-kimi-img.moonshot.cn/pub/slides/slides_tmpl/image/25-07-11-18:09:52-d1oe5s5cmrb5eq9iq9m0.jpg"/>
          <p:cNvPicPr>
            <a:picLocks noChangeAspect="1"/>
          </p:cNvPicPr>
          <p:nvPr/>
        </p:nvPicPr>
        <p:blipFill>
          <a:blip r:embed="rId4"/>
          <a:stretch>
            <a:fillRect/>
          </a:stretch>
        </p:blipFill>
        <p:spPr>
          <a:xfrm>
            <a:off x="670560" y="1475105"/>
            <a:ext cx="10930890" cy="2428240"/>
          </a:xfrm>
          <a:prstGeom prst="rect">
            <a:avLst/>
          </a:prstGeom>
        </p:spPr>
      </p:pic>
      <p:sp>
        <p:nvSpPr>
          <p:cNvPr id="4" name="Text 0"/>
          <p:cNvSpPr/>
          <p:nvPr/>
        </p:nvSpPr>
        <p:spPr>
          <a:xfrm>
            <a:off x="1303655" y="1740535"/>
            <a:ext cx="3771900" cy="34925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Люди и взаимодействие</a:t>
            </a:r>
            <a:endParaRPr lang="en-US" sz="1600" dirty="0">
              <a:latin typeface="Times New Roman" panose="02020603050405020304" pitchFamily="18" charset="0"/>
              <a:cs typeface="Times New Roman" panose="02020603050405020304" pitchFamily="18" charset="0"/>
            </a:endParaRPr>
          </a:p>
        </p:txBody>
      </p:sp>
      <p:sp>
        <p:nvSpPr>
          <p:cNvPr id="5" name="Text 1"/>
          <p:cNvSpPr/>
          <p:nvPr/>
        </p:nvSpPr>
        <p:spPr>
          <a:xfrm>
            <a:off x="1125220" y="2155825"/>
            <a:ext cx="4496435" cy="1709420"/>
          </a:xfrm>
          <a:prstGeom prst="rect">
            <a:avLst/>
          </a:prstGeom>
          <a:noFill/>
          <a:ln/>
        </p:spPr>
        <p:txBody>
          <a:bodyPr wrap="square" lIns="0" tIns="0" rIns="0" bIns="0" rtlCol="0" anchor="t"/>
          <a:lstStyle/>
          <a:p>
            <a:pPr marL="0" indent="0" algn="just">
              <a:lnSpc>
                <a:spcPct val="150000"/>
              </a:lnSpc>
              <a:buNone/>
            </a:pP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В Agile люди и взаимодействие важнее процессов и инструментов, что требует сплоченности и эффективной коммуникации команды для быстрой адаптации к изменениям и решения проблем.</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1303655" y="4274820"/>
            <a:ext cx="3771900" cy="34925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Работающий продукт</a:t>
            </a:r>
            <a:endParaRPr lang="en-US" sz="1600" dirty="0">
              <a:latin typeface="Times New Roman" panose="02020603050405020304" pitchFamily="18" charset="0"/>
              <a:cs typeface="Times New Roman" panose="02020603050405020304" pitchFamily="18" charset="0"/>
            </a:endParaRPr>
          </a:p>
        </p:txBody>
      </p:sp>
      <p:sp>
        <p:nvSpPr>
          <p:cNvPr id="7" name="Text 3"/>
          <p:cNvSpPr/>
          <p:nvPr/>
        </p:nvSpPr>
        <p:spPr>
          <a:xfrm>
            <a:off x="1125219" y="4545965"/>
            <a:ext cx="4496435" cy="1805305"/>
          </a:xfrm>
          <a:prstGeom prst="rect">
            <a:avLst/>
          </a:prstGeom>
          <a:noFill/>
          <a:ln/>
        </p:spPr>
        <p:txBody>
          <a:bodyPr wrap="square" lIns="0" tIns="0" rIns="0" bIns="0" rtlCol="0" anchor="t"/>
          <a:lstStyle/>
          <a:p>
            <a:pPr marL="0" indent="0" algn="just">
              <a:lnSpc>
                <a:spcPct val="150000"/>
              </a:lnSpc>
              <a:buNone/>
            </a:pP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Работающий продукт важнее исчерпывающей документации, потому что он является функциональным и может быть улучшен.</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7157720" y="1740535"/>
            <a:ext cx="3771900" cy="34925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Сотрудничество с заказчиком</a:t>
            </a:r>
            <a:endParaRPr lang="en-US" sz="1600" dirty="0">
              <a:latin typeface="Times New Roman" panose="02020603050405020304" pitchFamily="18" charset="0"/>
              <a:cs typeface="Times New Roman" panose="02020603050405020304" pitchFamily="18" charset="0"/>
            </a:endParaRPr>
          </a:p>
        </p:txBody>
      </p:sp>
      <p:sp>
        <p:nvSpPr>
          <p:cNvPr id="9" name="Text 5"/>
          <p:cNvSpPr/>
          <p:nvPr/>
        </p:nvSpPr>
        <p:spPr>
          <a:xfrm>
            <a:off x="7000875" y="2155825"/>
            <a:ext cx="4496435" cy="1709420"/>
          </a:xfrm>
          <a:prstGeom prst="rect">
            <a:avLst/>
          </a:prstGeom>
          <a:noFill/>
          <a:ln/>
        </p:spPr>
        <p:txBody>
          <a:bodyPr wrap="square" lIns="0" tIns="0" rIns="0" bIns="0" rtlCol="0" anchor="t"/>
          <a:lstStyle/>
          <a:p>
            <a:pPr algn="just">
              <a:lnSpc>
                <a:spcPct val="150000"/>
              </a:lnSpc>
            </a:pP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Сотрудничество с заказчиком важнее условий контракта, так как его активное участие позволяет быстро вносить изменения в требования.</a:t>
            </a:r>
            <a:endParaRPr lang="en-US" dirty="0">
              <a:latin typeface="Times New Roman" panose="02020603050405020304" pitchFamily="18" charset="0"/>
              <a:cs typeface="Times New Roman" panose="02020603050405020304" pitchFamily="18" charset="0"/>
            </a:endParaRPr>
          </a:p>
        </p:txBody>
      </p:sp>
      <p:sp>
        <p:nvSpPr>
          <p:cNvPr id="10" name="Text 6"/>
          <p:cNvSpPr/>
          <p:nvPr/>
        </p:nvSpPr>
        <p:spPr>
          <a:xfrm>
            <a:off x="7157720" y="4274820"/>
            <a:ext cx="3771900" cy="349250"/>
          </a:xfrm>
          <a:prstGeom prst="rect">
            <a:avLst/>
          </a:prstGeom>
          <a:noFill/>
          <a:ln/>
        </p:spPr>
        <p:txBody>
          <a:bodyPr wrap="square" lIns="0" tIns="0" rIns="0" bIns="0" rtlCol="0" anchor="t"/>
          <a:lstStyle/>
          <a:p>
            <a:pPr marL="0" indent="0" algn="l">
              <a:lnSpc>
                <a:spcPct val="100000"/>
              </a:lnSpc>
              <a:buNone/>
            </a:pPr>
            <a:r>
              <a:rPr lang="en-US" sz="2000" dirty="0">
                <a:solidFill>
                  <a:srgbClr val="0439E1"/>
                </a:solidFill>
                <a:latin typeface="Times New Roman" panose="02020603050405020304" pitchFamily="18" charset="0"/>
                <a:ea typeface="MiSans" pitchFamily="34" charset="-122"/>
                <a:cs typeface="Times New Roman" panose="02020603050405020304" pitchFamily="18" charset="0"/>
              </a:rPr>
              <a:t>Готовность к изменениям</a:t>
            </a:r>
            <a:endParaRPr lang="en-US" sz="1600" dirty="0">
              <a:latin typeface="Times New Roman" panose="02020603050405020304" pitchFamily="18" charset="0"/>
              <a:cs typeface="Times New Roman" panose="02020603050405020304" pitchFamily="18" charset="0"/>
            </a:endParaRPr>
          </a:p>
        </p:txBody>
      </p:sp>
      <p:sp>
        <p:nvSpPr>
          <p:cNvPr id="11" name="Text 7"/>
          <p:cNvSpPr/>
          <p:nvPr/>
        </p:nvSpPr>
        <p:spPr>
          <a:xfrm>
            <a:off x="7000875" y="4665027"/>
            <a:ext cx="4496435" cy="1805305"/>
          </a:xfrm>
          <a:prstGeom prst="rect">
            <a:avLst/>
          </a:prstGeom>
          <a:noFill/>
          <a:ln/>
        </p:spPr>
        <p:txBody>
          <a:bodyPr wrap="square" lIns="0" tIns="0" rIns="0" bIns="0" rtlCol="0" anchor="t"/>
          <a:lstStyle/>
          <a:p>
            <a:pPr marL="0" indent="0" algn="just">
              <a:lnSpc>
                <a:spcPct val="150000"/>
              </a:lnSpc>
              <a:buNone/>
            </a:pP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Готовность к изменениям важнее следования плану — это позволяет адаптироваться и повысить успех проекта.</a:t>
            </a:r>
            <a:endParaRPr lang="en-US" dirty="0">
              <a:latin typeface="Times New Roman" panose="02020603050405020304" pitchFamily="18" charset="0"/>
              <a:cs typeface="Times New Roman" panose="02020603050405020304" pitchFamily="18" charset="0"/>
            </a:endParaRPr>
          </a:p>
        </p:txBody>
      </p:sp>
      <p:sp>
        <p:nvSpPr>
          <p:cNvPr id="12" name="Text 8"/>
          <p:cNvSpPr/>
          <p:nvPr/>
        </p:nvSpPr>
        <p:spPr>
          <a:xfrm>
            <a:off x="581660" y="532130"/>
            <a:ext cx="10966450" cy="744243"/>
          </a:xfrm>
          <a:prstGeom prst="rect">
            <a:avLst/>
          </a:prstGeom>
          <a:noFill/>
          <a:ln/>
        </p:spPr>
        <p:txBody>
          <a:bodyPr wrap="square" lIns="0" tIns="0" rIns="0" bIns="0" rtlCol="0" anchor="t">
            <a:spAutoFit/>
          </a:bodyPr>
          <a:lstStyle/>
          <a:p>
            <a:pPr>
              <a:lnSpc>
                <a:spcPct val="150000"/>
              </a:lnSpc>
            </a:pPr>
            <a:r>
              <a:rPr lang="en-US" altLang="zh-CN" sz="3600" dirty="0" err="1">
                <a:solidFill>
                  <a:srgbClr val="262626"/>
                </a:solidFill>
                <a:latin typeface="Times New Roman" panose="02020603050405020304" pitchFamily="18" charset="0"/>
                <a:ea typeface="MiSans" pitchFamily="34" charset="-122"/>
                <a:cs typeface="Times New Roman" panose="02020603050405020304" pitchFamily="18" charset="0"/>
              </a:rPr>
              <a:t>Манифест</a:t>
            </a:r>
            <a:r>
              <a:rPr lang="en-US" altLang="zh-CN" sz="3600" dirty="0">
                <a:solidFill>
                  <a:srgbClr val="262626"/>
                </a:solidFill>
                <a:latin typeface="Times New Roman" panose="02020603050405020304" pitchFamily="18" charset="0"/>
                <a:ea typeface="MiSans" pitchFamily="34" charset="-122"/>
                <a:cs typeface="Times New Roman" panose="02020603050405020304" pitchFamily="18" charset="0"/>
              </a:rPr>
              <a:t> Agile </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 четыре ценности</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19CC1-49BE-8B85-8C7F-B414597B1754}"/>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F4F41663-9124-CB48-52B4-3C6B1387E64E}"/>
              </a:ext>
            </a:extLst>
          </p:cNvPr>
          <p:cNvPicPr>
            <a:picLocks noChangeAspect="1"/>
          </p:cNvPicPr>
          <p:nvPr/>
        </p:nvPicPr>
        <p:blipFill>
          <a:blip r:embed="rId3">
            <a:alphaModFix amt="56000"/>
          </a:blip>
          <a:srcRect r="15090" b="15201"/>
          <a:stretch/>
        </p:blipFill>
        <p:spPr>
          <a:xfrm flipH="1" flipV="1">
            <a:off x="0" y="0"/>
            <a:ext cx="12191365" cy="6858000"/>
          </a:xfrm>
          <a:prstGeom prst="rect">
            <a:avLst/>
          </a:prstGeom>
        </p:spPr>
      </p:pic>
      <p:pic>
        <p:nvPicPr>
          <p:cNvPr id="3" name="Image 1" descr="https://kimi-img.moonshot.cn/pub/slides/slides_tmpl/image/25-10-09-16:35:25-d3jn7j8s8jdo4os5dj30.png">
            <a:extLst>
              <a:ext uri="{FF2B5EF4-FFF2-40B4-BE49-F238E27FC236}">
                <a16:creationId xmlns:a16="http://schemas.microsoft.com/office/drawing/2014/main" id="{4DDB530E-2440-D91D-E4A3-3F8B2C5E20D0}"/>
              </a:ext>
            </a:extLst>
          </p:cNvPr>
          <p:cNvPicPr>
            <a:picLocks noChangeAspect="1"/>
          </p:cNvPicPr>
          <p:nvPr/>
        </p:nvPicPr>
        <p:blipFill>
          <a:blip r:embed="rId4"/>
          <a:stretch>
            <a:fillRect/>
          </a:stretch>
        </p:blipFill>
        <p:spPr>
          <a:xfrm>
            <a:off x="1445183" y="2501244"/>
            <a:ext cx="9105265" cy="3288030"/>
          </a:xfrm>
          <a:prstGeom prst="rect">
            <a:avLst/>
          </a:prstGeom>
        </p:spPr>
      </p:pic>
      <p:sp>
        <p:nvSpPr>
          <p:cNvPr id="4" name="Text 0">
            <a:extLst>
              <a:ext uri="{FF2B5EF4-FFF2-40B4-BE49-F238E27FC236}">
                <a16:creationId xmlns:a16="http://schemas.microsoft.com/office/drawing/2014/main" id="{EC2C5889-7E57-DB36-D454-201003E4C7BF}"/>
              </a:ext>
            </a:extLst>
          </p:cNvPr>
          <p:cNvSpPr/>
          <p:nvPr/>
        </p:nvSpPr>
        <p:spPr>
          <a:xfrm>
            <a:off x="712528" y="929661"/>
            <a:ext cx="11169650" cy="744243"/>
          </a:xfrm>
          <a:prstGeom prst="rect">
            <a:avLst/>
          </a:prstGeom>
          <a:noFill/>
          <a:ln/>
        </p:spPr>
        <p:txBody>
          <a:bodyPr wrap="square" lIns="0" tIns="0" rIns="0" bIns="0" rtlCol="0" anchor="t">
            <a:spAutoFit/>
          </a:bodyPr>
          <a:lstStyle/>
          <a:p>
            <a:pPr>
              <a:lnSpc>
                <a:spcPct val="150000"/>
              </a:lnSpc>
            </a:pPr>
            <a:r>
              <a:rPr lang="en-US" altLang="zh-CN" sz="3600" dirty="0">
                <a:latin typeface="Times New Roman" panose="02020603050405020304" pitchFamily="18" charset="0"/>
                <a:ea typeface="MiSans" pitchFamily="34" charset="-122"/>
                <a:cs typeface="Times New Roman" panose="02020603050405020304" pitchFamily="18" charset="0"/>
              </a:rPr>
              <a:t>Scrum</a:t>
            </a:r>
            <a:endParaRPr lang="en-US" sz="1600" dirty="0">
              <a:latin typeface="Times New Roman" panose="02020603050405020304" pitchFamily="18" charset="0"/>
              <a:cs typeface="Times New Roman" panose="02020603050405020304" pitchFamily="18" charset="0"/>
            </a:endParaRPr>
          </a:p>
        </p:txBody>
      </p:sp>
      <p:pic>
        <p:nvPicPr>
          <p:cNvPr id="5" name="Image 2" descr="https://kimi-img.moonshot.cn/pub/slides/slides_tmpl/image/25-10-09-16:35:24-d3jn7j0s8jdo4os5diug.jpg">
            <a:extLst>
              <a:ext uri="{FF2B5EF4-FFF2-40B4-BE49-F238E27FC236}">
                <a16:creationId xmlns:a16="http://schemas.microsoft.com/office/drawing/2014/main" id="{0A1156CD-9E7C-A960-F506-744005D91AC1}"/>
              </a:ext>
            </a:extLst>
          </p:cNvPr>
          <p:cNvPicPr>
            <a:picLocks noChangeAspect="1"/>
          </p:cNvPicPr>
          <p:nvPr/>
        </p:nvPicPr>
        <p:blipFill>
          <a:blip r:embed="rId5"/>
          <a:stretch>
            <a:fillRect/>
          </a:stretch>
        </p:blipFill>
        <p:spPr>
          <a:xfrm rot="5400000">
            <a:off x="45085" y="5517515"/>
            <a:ext cx="2170430" cy="509905"/>
          </a:xfrm>
          <a:prstGeom prst="rect">
            <a:avLst/>
          </a:prstGeom>
        </p:spPr>
      </p:pic>
      <p:sp>
        <p:nvSpPr>
          <p:cNvPr id="6" name="Shape 1">
            <a:extLst>
              <a:ext uri="{FF2B5EF4-FFF2-40B4-BE49-F238E27FC236}">
                <a16:creationId xmlns:a16="http://schemas.microsoft.com/office/drawing/2014/main" id="{7F701971-B1FE-36EF-481F-5D3FCD389C6E}"/>
              </a:ext>
            </a:extLst>
          </p:cNvPr>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7" name="Shape 2">
            <a:extLst>
              <a:ext uri="{FF2B5EF4-FFF2-40B4-BE49-F238E27FC236}">
                <a16:creationId xmlns:a16="http://schemas.microsoft.com/office/drawing/2014/main" id="{44497A31-58D9-4D15-3F4A-43E7B4A59D20}"/>
              </a:ext>
            </a:extLst>
          </p:cNvPr>
          <p:cNvSpPr/>
          <p:nvPr/>
        </p:nvSpPr>
        <p:spPr>
          <a:xfrm>
            <a:off x="11490960" y="6078220"/>
            <a:ext cx="209550" cy="42238"/>
          </a:xfrm>
          <a:prstGeom prst="rect">
            <a:avLst/>
          </a:prstGeom>
          <a:solidFill>
            <a:srgbClr val="000000"/>
          </a:solidFill>
          <a:ln w="19050">
            <a:solidFill>
              <a:srgbClr val="000000"/>
            </a:solidFill>
            <a:prstDash val="solid"/>
          </a:ln>
        </p:spPr>
      </p:sp>
      <p:sp>
        <p:nvSpPr>
          <p:cNvPr id="8" name="Text 3">
            <a:extLst>
              <a:ext uri="{FF2B5EF4-FFF2-40B4-BE49-F238E27FC236}">
                <a16:creationId xmlns:a16="http://schemas.microsoft.com/office/drawing/2014/main" id="{233B06DD-1984-CD97-158D-4AFA10C488CB}"/>
              </a:ext>
            </a:extLst>
          </p:cNvPr>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9" name="Shape 4">
            <a:extLst>
              <a:ext uri="{FF2B5EF4-FFF2-40B4-BE49-F238E27FC236}">
                <a16:creationId xmlns:a16="http://schemas.microsoft.com/office/drawing/2014/main" id="{47369A04-798A-5E60-F004-ED5935007F50}"/>
              </a:ext>
            </a:extLst>
          </p:cNvPr>
          <p:cNvSpPr/>
          <p:nvPr/>
        </p:nvSpPr>
        <p:spPr>
          <a:xfrm>
            <a:off x="11490960" y="6175211"/>
            <a:ext cx="209550" cy="42238"/>
          </a:xfrm>
          <a:prstGeom prst="rect">
            <a:avLst/>
          </a:prstGeom>
          <a:solidFill>
            <a:srgbClr val="000000"/>
          </a:solidFill>
          <a:ln w="19050">
            <a:solidFill>
              <a:srgbClr val="000000"/>
            </a:solidFill>
            <a:prstDash val="solid"/>
          </a:ln>
        </p:spPr>
      </p:sp>
      <p:sp>
        <p:nvSpPr>
          <p:cNvPr id="10" name="Text 5">
            <a:extLst>
              <a:ext uri="{FF2B5EF4-FFF2-40B4-BE49-F238E27FC236}">
                <a16:creationId xmlns:a16="http://schemas.microsoft.com/office/drawing/2014/main" id="{09A9BD9F-A752-A6B9-0A42-664AED9A5B51}"/>
              </a:ext>
            </a:extLst>
          </p:cNvPr>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11" name="Shape 6">
            <a:extLst>
              <a:ext uri="{FF2B5EF4-FFF2-40B4-BE49-F238E27FC236}">
                <a16:creationId xmlns:a16="http://schemas.microsoft.com/office/drawing/2014/main" id="{91009F2A-3C32-28C2-A7EB-3C86713673FA}"/>
              </a:ext>
            </a:extLst>
          </p:cNvPr>
          <p:cNvSpPr/>
          <p:nvPr/>
        </p:nvSpPr>
        <p:spPr>
          <a:xfrm>
            <a:off x="11490960" y="6272202"/>
            <a:ext cx="209550" cy="42238"/>
          </a:xfrm>
          <a:prstGeom prst="rect">
            <a:avLst/>
          </a:prstGeom>
          <a:solidFill>
            <a:srgbClr val="000000"/>
          </a:solidFill>
          <a:ln w="19050">
            <a:solidFill>
              <a:srgbClr val="000000"/>
            </a:solidFill>
            <a:prstDash val="solid"/>
          </a:ln>
        </p:spPr>
      </p:sp>
      <p:sp>
        <p:nvSpPr>
          <p:cNvPr id="12" name="Text 7">
            <a:extLst>
              <a:ext uri="{FF2B5EF4-FFF2-40B4-BE49-F238E27FC236}">
                <a16:creationId xmlns:a16="http://schemas.microsoft.com/office/drawing/2014/main" id="{8791E8E8-C428-FC41-820A-50D093C3F3A0}"/>
              </a:ext>
            </a:extLst>
          </p:cNvPr>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latin typeface="Times New Roman" panose="02020603050405020304" pitchFamily="18" charset="0"/>
              <a:cs typeface="Times New Roman" panose="02020603050405020304" pitchFamily="18" charset="0"/>
            </a:endParaRPr>
          </a:p>
        </p:txBody>
      </p:sp>
      <p:pic>
        <p:nvPicPr>
          <p:cNvPr id="13" name="Image 3" descr="https://kimi-img.moonshot.cn/pub/slides/slides_tmpl/image/25-10-09-16:35:24-d3jn7j0s8jdo4os5div0.png">
            <a:extLst>
              <a:ext uri="{FF2B5EF4-FFF2-40B4-BE49-F238E27FC236}">
                <a16:creationId xmlns:a16="http://schemas.microsoft.com/office/drawing/2014/main" id="{D7D54ECC-806B-0423-2FF3-4D04BB63D1D8}"/>
              </a:ext>
            </a:extLst>
          </p:cNvPr>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4" name="Image 4" descr="https://kimi-img.moonshot.cn/pub/slides/slides_tmpl/image/25-10-09-16:35:24-d3jn7j0s8jdo4os5div0.png">
            <a:extLst>
              <a:ext uri="{FF2B5EF4-FFF2-40B4-BE49-F238E27FC236}">
                <a16:creationId xmlns:a16="http://schemas.microsoft.com/office/drawing/2014/main" id="{9603B88D-AD76-B3B7-17FD-F1D2002E9BD9}"/>
              </a:ext>
            </a:extLst>
          </p:cNvPr>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9">
            <a:extLst>
              <a:ext uri="{FF2B5EF4-FFF2-40B4-BE49-F238E27FC236}">
                <a16:creationId xmlns:a16="http://schemas.microsoft.com/office/drawing/2014/main" id="{75261F28-C90D-35EA-B933-DBC2FB31478D}"/>
              </a:ext>
            </a:extLst>
          </p:cNvPr>
          <p:cNvSpPr/>
          <p:nvPr/>
        </p:nvSpPr>
        <p:spPr>
          <a:xfrm>
            <a:off x="1739402" y="2776368"/>
            <a:ext cx="8642213" cy="2909868"/>
          </a:xfrm>
          <a:prstGeom prst="rect">
            <a:avLst/>
          </a:prstGeom>
          <a:noFill/>
          <a:ln/>
        </p:spPr>
        <p:txBody>
          <a:bodyPr wrap="square" lIns="0" tIns="0" rIns="0" bIns="0" rtlCol="0" anchor="t"/>
          <a:lstStyle/>
          <a:p>
            <a:pPr algn="just">
              <a:lnSpc>
                <a:spcPct val="150000"/>
              </a:lnSpc>
            </a:pPr>
            <a:r>
              <a:rPr lang="ru-RU" sz="1600" dirty="0">
                <a:solidFill>
                  <a:schemeClr val="accent1"/>
                </a:solidFill>
                <a:latin typeface="Times New Roman" panose="02020603050405020304" pitchFamily="18" charset="0"/>
                <a:ea typeface="MiSans" pitchFamily="34" charset="-122"/>
                <a:cs typeface="Times New Roman" panose="02020603050405020304" pitchFamily="18" charset="0"/>
              </a:rPr>
              <a:t>Scrum</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 это облегченная структура, предназначенная для помощи командам в совместной поставке ценных продуктов посредством решения сложных адаптивных проблем. Она делает акцент на эмпирическом контроле процесса, и её три столпа заключаются в следующем:</a:t>
            </a:r>
          </a:p>
          <a:p>
            <a:pPr algn="just">
              <a:lnSpc>
                <a:spcPct val="150000"/>
              </a:lnSpc>
            </a:pPr>
            <a:r>
              <a:rPr lang="ru-RU" sz="1600" dirty="0">
                <a:solidFill>
                  <a:schemeClr val="accent1"/>
                </a:solidFill>
                <a:latin typeface="Times New Roman" panose="02020603050405020304" pitchFamily="18" charset="0"/>
                <a:ea typeface="MiSans" pitchFamily="34" charset="-122"/>
                <a:cs typeface="Times New Roman" panose="02020603050405020304" pitchFamily="18" charset="0"/>
              </a:rPr>
              <a:t>Прозрачность</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Ключевые аспекты процесса должны быть видимыми для тех, кто отвечает за результат.</a:t>
            </a:r>
          </a:p>
          <a:p>
            <a:pPr algn="just">
              <a:lnSpc>
                <a:spcPct val="150000"/>
              </a:lnSpc>
            </a:pPr>
            <a:r>
              <a:rPr lang="ru-RU" sz="1600" dirty="0">
                <a:solidFill>
                  <a:schemeClr val="accent1"/>
                </a:solidFill>
                <a:latin typeface="Times New Roman" panose="02020603050405020304" pitchFamily="18" charset="0"/>
                <a:ea typeface="MiSans" pitchFamily="34" charset="-122"/>
                <a:cs typeface="Times New Roman" panose="02020603050405020304" pitchFamily="18" charset="0"/>
              </a:rPr>
              <a:t>Проверка</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Артефакты Scrum и прогресс должны часто проверяться для выявления нежелательных отклонений.</a:t>
            </a:r>
          </a:p>
          <a:p>
            <a:pPr algn="just">
              <a:lnSpc>
                <a:spcPct val="150000"/>
              </a:lnSpc>
            </a:pPr>
            <a:r>
              <a:rPr lang="ru-RU" sz="1600" dirty="0">
                <a:solidFill>
                  <a:schemeClr val="accent1"/>
                </a:solidFill>
                <a:latin typeface="Times New Roman" panose="02020603050405020304" pitchFamily="18" charset="0"/>
                <a:ea typeface="MiSans" pitchFamily="34" charset="-122"/>
                <a:cs typeface="Times New Roman" panose="02020603050405020304" pitchFamily="18" charset="0"/>
              </a:rPr>
              <a:t>Адаптация</a:t>
            </a:r>
            <a:r>
              <a:rPr lang="ru-RU" sz="1600" dirty="0">
                <a:solidFill>
                  <a:srgbClr val="262626"/>
                </a:solidFill>
                <a:latin typeface="Times New Roman" panose="02020603050405020304" pitchFamily="18" charset="0"/>
                <a:ea typeface="MiSans" pitchFamily="34" charset="-122"/>
                <a:cs typeface="Times New Roman" panose="02020603050405020304" pitchFamily="18" charset="0"/>
              </a:rPr>
              <a:t>: Если процесс отклоняется за допустимые пределы, его необходимо скорректировать.</a:t>
            </a:r>
            <a:endParaRPr 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12C40D3-4636-2E0E-A4C1-0485987C1DA4}"/>
              </a:ext>
            </a:extLst>
          </p:cNvPr>
          <p:cNvSpPr txBox="1"/>
          <p:nvPr/>
        </p:nvSpPr>
        <p:spPr>
          <a:xfrm>
            <a:off x="1130300" y="1727265"/>
            <a:ext cx="10403570" cy="369332"/>
          </a:xfrm>
          <a:prstGeom prst="rect">
            <a:avLst/>
          </a:prstGeom>
          <a:noFill/>
        </p:spPr>
        <p:txBody>
          <a:bodyPr wrap="square" rtlCol="0">
            <a:spAutoFit/>
          </a:bodyPr>
          <a:lstStyle/>
          <a:p>
            <a:r>
              <a:rPr lang="ru-RU" altLang="zh-CN" dirty="0">
                <a:solidFill>
                  <a:schemeClr val="tx1">
                    <a:lumMod val="65000"/>
                    <a:lumOff val="35000"/>
                  </a:schemeClr>
                </a:solidFill>
                <a:latin typeface="Times New Roman" panose="02020603050405020304" pitchFamily="18" charset="0"/>
                <a:cs typeface="Times New Roman" panose="02020603050405020304" pitchFamily="18" charset="0"/>
              </a:rPr>
              <a:t>Наиболее популярные и широко применяемые в настоящее время фреймворки гибкой разработки</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30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test-kimi-img.moonshot.cn/pub/slides/slides_tmpl/image/25-07-11-18:09:54-d1oe5slcmrb5eq9iq9t0.png"/>
          <p:cNvPicPr>
            <a:picLocks noChangeAspect="1"/>
          </p:cNvPicPr>
          <p:nvPr/>
        </p:nvPicPr>
        <p:blipFill>
          <a:blip r:embed="rId4"/>
          <a:stretch>
            <a:fillRect/>
          </a:stretch>
        </p:blipFill>
        <p:spPr>
          <a:xfrm>
            <a:off x="-5080" y="0"/>
            <a:ext cx="12192000" cy="2973070"/>
          </a:xfrm>
          <a:prstGeom prst="rect">
            <a:avLst/>
          </a:prstGeom>
        </p:spPr>
      </p:pic>
      <p:pic>
        <p:nvPicPr>
          <p:cNvPr id="3" name="Image 1" descr="https://test-kimi-img.moonshot.cn/pub/slides/slides_tmpl/image/25-07-11-18:09:52-d1oe5s5cmrb5eq9iq9p0.png"/>
          <p:cNvPicPr>
            <a:picLocks noChangeAspect="1"/>
          </p:cNvPicPr>
          <p:nvPr/>
        </p:nvPicPr>
        <p:blipFill>
          <a:blip r:embed="rId5"/>
          <a:srcRect l="763" t="-40" r="763" b="40"/>
          <a:stretch/>
        </p:blipFill>
        <p:spPr>
          <a:xfrm>
            <a:off x="1904365" y="1858010"/>
            <a:ext cx="779145" cy="790575"/>
          </a:xfrm>
          <a:prstGeom prst="rect">
            <a:avLst/>
          </a:prstGeom>
        </p:spPr>
      </p:pic>
      <p:sp>
        <p:nvSpPr>
          <p:cNvPr id="4" name="Text 0"/>
          <p:cNvSpPr/>
          <p:nvPr/>
        </p:nvSpPr>
        <p:spPr>
          <a:xfrm>
            <a:off x="1948180" y="200787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pic>
        <p:nvPicPr>
          <p:cNvPr id="5" name="Image 2" descr="https://test-kimi-img.moonshot.cn/pub/slides/slides_tmpl/image/25-07-11-18:09:52-d1oe5s5cmrb5eq9iq9p0.png"/>
          <p:cNvPicPr>
            <a:picLocks noChangeAspect="1"/>
          </p:cNvPicPr>
          <p:nvPr/>
        </p:nvPicPr>
        <p:blipFill>
          <a:blip r:embed="rId5"/>
          <a:srcRect l="763" t="-40" r="763" b="40"/>
          <a:stretch/>
        </p:blipFill>
        <p:spPr>
          <a:xfrm>
            <a:off x="5682615" y="2307590"/>
            <a:ext cx="779145" cy="790575"/>
          </a:xfrm>
          <a:prstGeom prst="rect">
            <a:avLst/>
          </a:prstGeom>
        </p:spPr>
      </p:pic>
      <p:sp>
        <p:nvSpPr>
          <p:cNvPr id="6" name="Text 1"/>
          <p:cNvSpPr/>
          <p:nvPr/>
        </p:nvSpPr>
        <p:spPr>
          <a:xfrm>
            <a:off x="5726430" y="243459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pic>
        <p:nvPicPr>
          <p:cNvPr id="7" name="Image 3" descr="https://test-kimi-img.moonshot.cn/pub/slides/slides_tmpl/image/25-07-11-18:09:52-d1oe5s5cmrb5eq9iq9p0.png"/>
          <p:cNvPicPr>
            <a:picLocks noChangeAspect="1"/>
          </p:cNvPicPr>
          <p:nvPr/>
        </p:nvPicPr>
        <p:blipFill>
          <a:blip r:embed="rId5"/>
          <a:srcRect l="763" t="-40" r="763" b="40"/>
          <a:stretch/>
        </p:blipFill>
        <p:spPr>
          <a:xfrm>
            <a:off x="9499600" y="1881505"/>
            <a:ext cx="779145" cy="790575"/>
          </a:xfrm>
          <a:prstGeom prst="rect">
            <a:avLst/>
          </a:prstGeom>
        </p:spPr>
      </p:pic>
      <p:sp>
        <p:nvSpPr>
          <p:cNvPr id="8" name="Text 2"/>
          <p:cNvSpPr/>
          <p:nvPr/>
        </p:nvSpPr>
        <p:spPr>
          <a:xfrm>
            <a:off x="9544685" y="204152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9" name="Text 3"/>
          <p:cNvSpPr/>
          <p:nvPr/>
        </p:nvSpPr>
        <p:spPr>
          <a:xfrm>
            <a:off x="842644" y="166314"/>
            <a:ext cx="10479405" cy="1575239"/>
          </a:xfrm>
          <a:prstGeom prst="rect">
            <a:avLst/>
          </a:prstGeom>
          <a:noFill/>
          <a:ln/>
        </p:spPr>
        <p:txBody>
          <a:bodyPr wrap="square" lIns="0" tIns="0" rIns="0" bIns="0" rtlCol="0" anchor="t">
            <a:spAutoFit/>
          </a:bodyPr>
          <a:lstStyle/>
          <a:p>
            <a:pPr algn="ctr">
              <a:lnSpc>
                <a:spcPct val="150000"/>
              </a:lnSpc>
            </a:pPr>
            <a:r>
              <a:rPr lang="en-US" altLang="zh-CN" sz="3600" dirty="0">
                <a:latin typeface="Times New Roman" panose="02020603050405020304" pitchFamily="18" charset="0"/>
                <a:ea typeface="MiSans" pitchFamily="34" charset="-122"/>
                <a:cs typeface="Times New Roman" panose="02020603050405020304" pitchFamily="18" charset="0"/>
              </a:rPr>
              <a:t>Scrum</a:t>
            </a:r>
            <a:r>
              <a:rPr lang="zh-CN" altLang="en-US" sz="3600" dirty="0">
                <a:latin typeface="Times New Roman" panose="02020603050405020304" pitchFamily="18" charset="0"/>
                <a:ea typeface="MiSans" pitchFamily="34" charset="-122"/>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marL="0" indent="0" algn="ctr">
              <a:lnSpc>
                <a:spcPct val="150000"/>
              </a:lnSpc>
              <a:buNone/>
            </a:pPr>
            <a:r>
              <a:rPr lang="en-US" sz="3600" dirty="0" err="1">
                <a:solidFill>
                  <a:srgbClr val="0D0D0D"/>
                </a:solidFill>
                <a:latin typeface="Times New Roman" panose="02020603050405020304" pitchFamily="18" charset="0"/>
                <a:ea typeface="MiSans" pitchFamily="34" charset="-122"/>
                <a:cs typeface="Times New Roman" panose="02020603050405020304" pitchFamily="18" charset="0"/>
              </a:rPr>
              <a:t>Пять</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 </a:t>
            </a:r>
            <a:r>
              <a:rPr lang="en-US" sz="3600" dirty="0" err="1">
                <a:solidFill>
                  <a:srgbClr val="0D0D0D"/>
                </a:solidFill>
                <a:latin typeface="Times New Roman" panose="02020603050405020304" pitchFamily="18" charset="0"/>
                <a:ea typeface="MiSans" pitchFamily="34" charset="-122"/>
                <a:cs typeface="Times New Roman" panose="02020603050405020304" pitchFamily="18" charset="0"/>
              </a:rPr>
              <a:t>точек</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 </a:t>
            </a:r>
            <a:r>
              <a:rPr lang="en-US" sz="3600" dirty="0" err="1">
                <a:solidFill>
                  <a:srgbClr val="0D0D0D"/>
                </a:solidFill>
                <a:latin typeface="Times New Roman" panose="02020603050405020304" pitchFamily="18" charset="0"/>
                <a:ea typeface="MiSans" pitchFamily="34" charset="-122"/>
                <a:cs typeface="Times New Roman" panose="02020603050405020304" pitchFamily="18" charset="0"/>
              </a:rPr>
              <a:t>контроля</a:t>
            </a:r>
            <a:endParaRPr lang="en-US" sz="1600" dirty="0">
              <a:latin typeface="Times New Roman" panose="02020603050405020304" pitchFamily="18" charset="0"/>
              <a:cs typeface="Times New Roman" panose="02020603050405020304" pitchFamily="18" charset="0"/>
            </a:endParaRPr>
          </a:p>
        </p:txBody>
      </p:sp>
      <p:sp>
        <p:nvSpPr>
          <p:cNvPr id="10" name="Text 4"/>
          <p:cNvSpPr/>
          <p:nvPr/>
        </p:nvSpPr>
        <p:spPr>
          <a:xfrm>
            <a:off x="866775" y="3543935"/>
            <a:ext cx="2853055" cy="27190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Спринт — это временная «коробка», в которой команда разрабатывает продукт. Он обычно длится от двух до четырех недель и заканчивается созданием инкремента продукта.</a:t>
            </a:r>
            <a:endParaRPr lang="en-US" sz="1600" dirty="0">
              <a:latin typeface="Times New Roman" panose="02020603050405020304" pitchFamily="18" charset="0"/>
              <a:cs typeface="Times New Roman" panose="02020603050405020304" pitchFamily="18" charset="0"/>
            </a:endParaRPr>
          </a:p>
        </p:txBody>
      </p:sp>
      <p:sp>
        <p:nvSpPr>
          <p:cNvPr id="11" name="Text 5"/>
          <p:cNvSpPr/>
          <p:nvPr/>
        </p:nvSpPr>
        <p:spPr>
          <a:xfrm>
            <a:off x="866775" y="2830195"/>
            <a:ext cx="2853690" cy="713740"/>
          </a:xfrm>
          <a:prstGeom prst="rect">
            <a:avLst/>
          </a:prstGeom>
          <a:noFill/>
          <a:ln/>
        </p:spPr>
        <p:txBody>
          <a:bodyPr wrap="square" lIns="0" tIns="0" rIns="0" bIns="0" rtlCol="0" anchor="t"/>
          <a:lstStyle/>
          <a:p>
            <a:pPr marL="0" indent="0" algn="ctr">
              <a:lnSpc>
                <a:spcPct val="100000"/>
              </a:lnSpc>
              <a:buNone/>
            </a:pPr>
            <a:r>
              <a:rPr lang="en-US" sz="2800" b="1" dirty="0">
                <a:solidFill>
                  <a:srgbClr val="FF0000"/>
                </a:solidFill>
                <a:latin typeface="MiSans" pitchFamily="34" charset="0"/>
                <a:ea typeface="MiSans" pitchFamily="34" charset="-122"/>
                <a:cs typeface="MiSans" pitchFamily="34" charset="-120"/>
              </a:rPr>
              <a:t>Спринт</a:t>
            </a:r>
            <a:endParaRPr lang="en-US" sz="2800" b="1" dirty="0">
              <a:solidFill>
                <a:srgbClr val="FF0000"/>
              </a:solidFill>
            </a:endParaRPr>
          </a:p>
        </p:txBody>
      </p:sp>
      <p:sp>
        <p:nvSpPr>
          <p:cNvPr id="12" name="Text 6"/>
          <p:cNvSpPr/>
          <p:nvPr/>
        </p:nvSpPr>
        <p:spPr>
          <a:xfrm>
            <a:off x="4655820" y="3961765"/>
            <a:ext cx="2853055" cy="27190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Планирование спринта — это церемония, на которой команда определяет цель спринта и выбирает задачи из Product Backlog для Sprint Backlog. Это помогает команде сосредоточиться на конкретных задачах на ближайшее время.</a:t>
            </a:r>
            <a:endParaRPr lang="en-US" sz="1600" dirty="0">
              <a:latin typeface="Times New Roman" panose="02020603050405020304" pitchFamily="18" charset="0"/>
              <a:cs typeface="Times New Roman" panose="02020603050405020304" pitchFamily="18" charset="0"/>
            </a:endParaRPr>
          </a:p>
        </p:txBody>
      </p:sp>
      <p:sp>
        <p:nvSpPr>
          <p:cNvPr id="13" name="Text 7"/>
          <p:cNvSpPr/>
          <p:nvPr/>
        </p:nvSpPr>
        <p:spPr>
          <a:xfrm>
            <a:off x="4655820" y="3248025"/>
            <a:ext cx="2853690" cy="714375"/>
          </a:xfrm>
          <a:prstGeom prst="rect">
            <a:avLst/>
          </a:prstGeom>
          <a:noFill/>
          <a:ln/>
        </p:spPr>
        <p:txBody>
          <a:bodyPr wrap="square" lIns="0" tIns="0" rIns="0" bIns="0" rtlCol="0" anchor="t"/>
          <a:lstStyle/>
          <a:p>
            <a:pPr marL="0" indent="0" algn="ctr">
              <a:lnSpc>
                <a:spcPct val="100000"/>
              </a:lnSpc>
              <a:buNone/>
            </a:pPr>
            <a:r>
              <a:rPr lang="en-US" sz="2000" dirty="0">
                <a:solidFill>
                  <a:srgbClr val="0439E1"/>
                </a:solidFill>
                <a:latin typeface="MiSans" pitchFamily="34" charset="0"/>
                <a:ea typeface="MiSans" pitchFamily="34" charset="-122"/>
                <a:cs typeface="MiSans" pitchFamily="34" charset="-120"/>
              </a:rPr>
              <a:t>Планирование спринта</a:t>
            </a:r>
            <a:endParaRPr lang="en-US" sz="1600" dirty="0"/>
          </a:p>
        </p:txBody>
      </p:sp>
      <p:sp>
        <p:nvSpPr>
          <p:cNvPr id="14" name="Text 8"/>
          <p:cNvSpPr/>
          <p:nvPr/>
        </p:nvSpPr>
        <p:spPr>
          <a:xfrm>
            <a:off x="8444865" y="3523615"/>
            <a:ext cx="2853055" cy="2718435"/>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Times New Roman" panose="02020603050405020304" pitchFamily="18" charset="0"/>
                <a:ea typeface="MiSans" pitchFamily="34" charset="-122"/>
                <a:cs typeface="Times New Roman" panose="02020603050405020304" pitchFamily="18" charset="0"/>
              </a:rPr>
              <a:t>Ежедневный скрам — это короткая встреча, на которой команда обсуждает свои текущие задачи, проблемы и планы на день. Это помогает команде быть в курсе происходящего и оперативно решать возникающие вопросы.</a:t>
            </a:r>
            <a:endParaRPr lang="en-US" sz="1600" dirty="0">
              <a:latin typeface="Times New Roman" panose="02020603050405020304" pitchFamily="18" charset="0"/>
              <a:cs typeface="Times New Roman" panose="02020603050405020304" pitchFamily="18" charset="0"/>
            </a:endParaRPr>
          </a:p>
        </p:txBody>
      </p:sp>
      <p:sp>
        <p:nvSpPr>
          <p:cNvPr id="15" name="Text 9"/>
          <p:cNvSpPr/>
          <p:nvPr/>
        </p:nvSpPr>
        <p:spPr>
          <a:xfrm>
            <a:off x="8444865" y="2809875"/>
            <a:ext cx="2853690" cy="713740"/>
          </a:xfrm>
          <a:prstGeom prst="rect">
            <a:avLst/>
          </a:prstGeom>
          <a:noFill/>
          <a:ln/>
        </p:spPr>
        <p:txBody>
          <a:bodyPr wrap="square" lIns="0" tIns="0" rIns="0" bIns="0" rtlCol="0" anchor="t"/>
          <a:lstStyle/>
          <a:p>
            <a:pPr marL="0" indent="0" algn="ctr">
              <a:lnSpc>
                <a:spcPct val="100000"/>
              </a:lnSpc>
              <a:buNone/>
            </a:pPr>
            <a:r>
              <a:rPr lang="en-US" sz="2000" dirty="0">
                <a:solidFill>
                  <a:srgbClr val="0439E1"/>
                </a:solidFill>
                <a:latin typeface="MiSans" pitchFamily="34" charset="0"/>
                <a:ea typeface="MiSans" pitchFamily="34" charset="-122"/>
                <a:cs typeface="MiSans" pitchFamily="34" charset="-120"/>
              </a:rPr>
              <a:t>Ежедневный скрам</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FC362-505A-1155-CC72-74F170304872}"/>
            </a:ext>
          </a:extLst>
        </p:cNvPr>
        <p:cNvGrpSpPr/>
        <p:nvPr/>
      </p:nvGrpSpPr>
      <p:grpSpPr>
        <a:xfrm>
          <a:off x="0" y="0"/>
          <a:ext cx="0" cy="0"/>
          <a:chOff x="0" y="0"/>
          <a:chExt cx="0" cy="0"/>
        </a:xfrm>
      </p:grpSpPr>
      <p:pic>
        <p:nvPicPr>
          <p:cNvPr id="2" name="Image 0" descr="https://test-kimi-img.moonshot.cn/pub/slides/slides_tmpl/image/25-07-11-18:09:54-d1oe5slcmrb5eq9iq9t0.png">
            <a:extLst>
              <a:ext uri="{FF2B5EF4-FFF2-40B4-BE49-F238E27FC236}">
                <a16:creationId xmlns:a16="http://schemas.microsoft.com/office/drawing/2014/main" id="{1F59FBB3-42AC-957D-4F78-604606B1FC97}"/>
              </a:ext>
            </a:extLst>
          </p:cNvPr>
          <p:cNvPicPr>
            <a:picLocks noChangeAspect="1"/>
          </p:cNvPicPr>
          <p:nvPr/>
        </p:nvPicPr>
        <p:blipFill>
          <a:blip r:embed="rId3"/>
          <a:stretch>
            <a:fillRect/>
          </a:stretch>
        </p:blipFill>
        <p:spPr>
          <a:xfrm>
            <a:off x="-5080" y="0"/>
            <a:ext cx="12192000" cy="2973070"/>
          </a:xfrm>
          <a:prstGeom prst="rect">
            <a:avLst/>
          </a:prstGeom>
        </p:spPr>
      </p:pic>
      <p:pic>
        <p:nvPicPr>
          <p:cNvPr id="3" name="Image 1" descr="https://test-kimi-img.moonshot.cn/pub/slides/slides_tmpl/image/25-07-11-18:09:52-d1oe5s5cmrb5eq9iq9p0.png">
            <a:extLst>
              <a:ext uri="{FF2B5EF4-FFF2-40B4-BE49-F238E27FC236}">
                <a16:creationId xmlns:a16="http://schemas.microsoft.com/office/drawing/2014/main" id="{72F53C3C-EE4C-3910-833B-52BD8D844B29}"/>
              </a:ext>
            </a:extLst>
          </p:cNvPr>
          <p:cNvPicPr>
            <a:picLocks noChangeAspect="1"/>
          </p:cNvPicPr>
          <p:nvPr/>
        </p:nvPicPr>
        <p:blipFill>
          <a:blip r:embed="rId4"/>
          <a:srcRect l="763" t="-40" r="763" b="40"/>
          <a:stretch/>
        </p:blipFill>
        <p:spPr>
          <a:xfrm>
            <a:off x="3203775" y="2243571"/>
            <a:ext cx="779145" cy="790575"/>
          </a:xfrm>
          <a:prstGeom prst="rect">
            <a:avLst/>
          </a:prstGeom>
        </p:spPr>
      </p:pic>
      <p:sp>
        <p:nvSpPr>
          <p:cNvPr id="4" name="Text 0">
            <a:extLst>
              <a:ext uri="{FF2B5EF4-FFF2-40B4-BE49-F238E27FC236}">
                <a16:creationId xmlns:a16="http://schemas.microsoft.com/office/drawing/2014/main" id="{B3C9C7BB-E0D9-86D7-D09B-32AA12C960F8}"/>
              </a:ext>
            </a:extLst>
          </p:cNvPr>
          <p:cNvSpPr/>
          <p:nvPr/>
        </p:nvSpPr>
        <p:spPr>
          <a:xfrm>
            <a:off x="3247590" y="2393431"/>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5" name="Image 2" descr="https://test-kimi-img.moonshot.cn/pub/slides/slides_tmpl/image/25-07-11-18:09:52-d1oe5s5cmrb5eq9iq9p0.png">
            <a:extLst>
              <a:ext uri="{FF2B5EF4-FFF2-40B4-BE49-F238E27FC236}">
                <a16:creationId xmlns:a16="http://schemas.microsoft.com/office/drawing/2014/main" id="{F50DA118-50E2-8BA7-CA4D-8CD276CD8945}"/>
              </a:ext>
            </a:extLst>
          </p:cNvPr>
          <p:cNvPicPr>
            <a:picLocks noChangeAspect="1"/>
          </p:cNvPicPr>
          <p:nvPr/>
        </p:nvPicPr>
        <p:blipFill>
          <a:blip r:embed="rId4"/>
          <a:srcRect l="763" t="-40" r="763" b="40"/>
          <a:stretch/>
        </p:blipFill>
        <p:spPr>
          <a:xfrm>
            <a:off x="7908290" y="2281555"/>
            <a:ext cx="779145" cy="790575"/>
          </a:xfrm>
          <a:prstGeom prst="rect">
            <a:avLst/>
          </a:prstGeom>
        </p:spPr>
      </p:pic>
      <p:sp>
        <p:nvSpPr>
          <p:cNvPr id="6" name="Text 1">
            <a:extLst>
              <a:ext uri="{FF2B5EF4-FFF2-40B4-BE49-F238E27FC236}">
                <a16:creationId xmlns:a16="http://schemas.microsoft.com/office/drawing/2014/main" id="{56D37BC3-1E30-6334-01BF-9A50FA570527}"/>
              </a:ext>
            </a:extLst>
          </p:cNvPr>
          <p:cNvSpPr/>
          <p:nvPr/>
        </p:nvSpPr>
        <p:spPr>
          <a:xfrm>
            <a:off x="7952105" y="240855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5</a:t>
            </a:r>
            <a:endParaRPr lang="en-US" sz="1600" dirty="0"/>
          </a:p>
        </p:txBody>
      </p:sp>
      <p:sp>
        <p:nvSpPr>
          <p:cNvPr id="9" name="Text 3">
            <a:extLst>
              <a:ext uri="{FF2B5EF4-FFF2-40B4-BE49-F238E27FC236}">
                <a16:creationId xmlns:a16="http://schemas.microsoft.com/office/drawing/2014/main" id="{257956D4-B74E-5284-5EC7-20A6036F2168}"/>
              </a:ext>
            </a:extLst>
          </p:cNvPr>
          <p:cNvSpPr/>
          <p:nvPr/>
        </p:nvSpPr>
        <p:spPr>
          <a:xfrm>
            <a:off x="856298" y="657860"/>
            <a:ext cx="10479405" cy="731419"/>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Пять церемоний, пять точек контроля</a:t>
            </a:r>
            <a:endParaRPr lang="en-US" sz="16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026C2641-C704-654E-5C00-4819D7496E77}"/>
              </a:ext>
            </a:extLst>
          </p:cNvPr>
          <p:cNvSpPr/>
          <p:nvPr/>
        </p:nvSpPr>
        <p:spPr>
          <a:xfrm>
            <a:off x="1713228" y="3734858"/>
            <a:ext cx="3757698" cy="2719070"/>
          </a:xfrm>
          <a:prstGeom prst="rect">
            <a:avLst/>
          </a:prstGeom>
          <a:noFill/>
          <a:ln/>
        </p:spPr>
        <p:txBody>
          <a:bodyPr wrap="square" lIns="0" tIns="0" rIns="0" bIns="0" rtlCol="0" anchor="t"/>
          <a:lstStyle/>
          <a:p>
            <a:pPr algn="just">
              <a:lnSpc>
                <a:spcPct val="150000"/>
              </a:lnSpc>
            </a:pP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Обзор</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спринта</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это</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церемония</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на</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которой</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команда</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демонстрирует</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инкремент</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продукта</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заказчику</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и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получает</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обратную</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связь</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Это</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позволяет</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быстро</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корректировать</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курс</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разработки</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в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соответствии</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с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требованиями</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 </a:t>
            </a:r>
            <a:r>
              <a:rPr lang="en-US" altLang="zh-CN" sz="1400" dirty="0" err="1">
                <a:solidFill>
                  <a:srgbClr val="262626"/>
                </a:solidFill>
                <a:latin typeface="Times New Roman" panose="02020603050405020304" pitchFamily="18" charset="0"/>
                <a:ea typeface="MiSans" pitchFamily="34" charset="-122"/>
                <a:cs typeface="Times New Roman" panose="02020603050405020304" pitchFamily="18" charset="0"/>
              </a:rPr>
              <a:t>клиента</a:t>
            </a:r>
            <a:r>
              <a:rPr lang="en-US" altLang="zh-CN" sz="1400" dirty="0">
                <a:solidFill>
                  <a:srgbClr val="262626"/>
                </a:solidFill>
                <a:latin typeface="Times New Roman" panose="02020603050405020304" pitchFamily="18" charset="0"/>
                <a:ea typeface="MiSans" pitchFamily="34" charset="-122"/>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5A343CF0-A88B-04DC-FA5D-7BED2CDB6318}"/>
              </a:ext>
            </a:extLst>
          </p:cNvPr>
          <p:cNvSpPr/>
          <p:nvPr/>
        </p:nvSpPr>
        <p:spPr>
          <a:xfrm>
            <a:off x="2165232" y="3122930"/>
            <a:ext cx="2853690" cy="713740"/>
          </a:xfrm>
          <a:prstGeom prst="rect">
            <a:avLst/>
          </a:prstGeom>
          <a:noFill/>
          <a:ln/>
        </p:spPr>
        <p:txBody>
          <a:bodyPr wrap="square" lIns="0" tIns="0" rIns="0" bIns="0" rtlCol="0" anchor="t"/>
          <a:lstStyle/>
          <a:p>
            <a:pPr algn="ctr"/>
            <a:r>
              <a:rPr lang="en-US" altLang="zh-CN" sz="2000" dirty="0" err="1">
                <a:solidFill>
                  <a:srgbClr val="0439E1"/>
                </a:solidFill>
                <a:latin typeface="MiSans" pitchFamily="34" charset="0"/>
                <a:ea typeface="MiSans" pitchFamily="34" charset="-122"/>
                <a:cs typeface="MiSans" pitchFamily="34" charset="-120"/>
              </a:rPr>
              <a:t>Обзор</a:t>
            </a:r>
            <a:r>
              <a:rPr lang="en-US" altLang="zh-CN" sz="2000" dirty="0">
                <a:solidFill>
                  <a:srgbClr val="0439E1"/>
                </a:solidFill>
                <a:latin typeface="MiSans" pitchFamily="34" charset="0"/>
                <a:ea typeface="MiSans" pitchFamily="34" charset="-122"/>
                <a:cs typeface="MiSans" pitchFamily="34" charset="-120"/>
              </a:rPr>
              <a:t> </a:t>
            </a:r>
            <a:r>
              <a:rPr lang="en-US" altLang="zh-CN" sz="2000" dirty="0" err="1">
                <a:solidFill>
                  <a:srgbClr val="0439E1"/>
                </a:solidFill>
                <a:latin typeface="MiSans" pitchFamily="34" charset="0"/>
                <a:ea typeface="MiSans" pitchFamily="34" charset="-122"/>
                <a:cs typeface="MiSans" pitchFamily="34" charset="-120"/>
              </a:rPr>
              <a:t>спринта</a:t>
            </a:r>
            <a:endParaRPr lang="en-US" altLang="zh-CN" sz="1600" dirty="0"/>
          </a:p>
        </p:txBody>
      </p:sp>
      <p:sp>
        <p:nvSpPr>
          <p:cNvPr id="14" name="Text 8">
            <a:extLst>
              <a:ext uri="{FF2B5EF4-FFF2-40B4-BE49-F238E27FC236}">
                <a16:creationId xmlns:a16="http://schemas.microsoft.com/office/drawing/2014/main" id="{F8652EFF-1B2B-3959-5F14-EBCC9B8DFC6D}"/>
              </a:ext>
            </a:extLst>
          </p:cNvPr>
          <p:cNvSpPr/>
          <p:nvPr/>
        </p:nvSpPr>
        <p:spPr>
          <a:xfrm>
            <a:off x="6477451" y="3734858"/>
            <a:ext cx="3549317" cy="2718435"/>
          </a:xfrm>
          <a:prstGeom prst="rect">
            <a:avLst/>
          </a:prstGeom>
          <a:noFill/>
          <a:ln/>
        </p:spPr>
        <p:txBody>
          <a:bodyPr wrap="square" lIns="0" tIns="0" rIns="0" bIns="0" rtlCol="0" anchor="t"/>
          <a:lstStyle/>
          <a:p>
            <a:pPr algn="just">
              <a:lnSpc>
                <a:spcPct val="150000"/>
              </a:lnSpc>
            </a:pPr>
            <a:r>
              <a:rPr lang="en-US" altLang="zh-CN" sz="1400" dirty="0" err="1">
                <a:latin typeface="Times New Roman" panose="02020603050405020304" pitchFamily="18" charset="0"/>
                <a:ea typeface="MiSans" pitchFamily="34" charset="-122"/>
                <a:cs typeface="Times New Roman" panose="02020603050405020304" pitchFamily="18" charset="0"/>
              </a:rPr>
              <a:t>Ретроспектива</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спринта</a:t>
            </a:r>
            <a:r>
              <a:rPr lang="en-US" altLang="zh-CN" sz="1400" dirty="0">
                <a:latin typeface="Times New Roman" panose="02020603050405020304" pitchFamily="18" charset="0"/>
                <a:ea typeface="MiSans" pitchFamily="34" charset="-122"/>
                <a:cs typeface="Times New Roman" panose="02020603050405020304" pitchFamily="18" charset="0"/>
              </a:rPr>
              <a:t> — </a:t>
            </a:r>
            <a:r>
              <a:rPr lang="en-US" altLang="zh-CN" sz="1400" dirty="0" err="1">
                <a:latin typeface="Times New Roman" panose="02020603050405020304" pitchFamily="18" charset="0"/>
                <a:ea typeface="MiSans" pitchFamily="34" charset="-122"/>
                <a:cs typeface="Times New Roman" panose="02020603050405020304" pitchFamily="18" charset="0"/>
              </a:rPr>
              <a:t>это</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церемония</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на</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которой</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команда</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анализирует</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свой</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процесс</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работы</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выявляет</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проблемы</a:t>
            </a:r>
            <a:r>
              <a:rPr lang="en-US" altLang="zh-CN" sz="1400" dirty="0">
                <a:latin typeface="Times New Roman" panose="02020603050405020304" pitchFamily="18" charset="0"/>
                <a:ea typeface="MiSans" pitchFamily="34" charset="-122"/>
                <a:cs typeface="Times New Roman" panose="02020603050405020304" pitchFamily="18" charset="0"/>
              </a:rPr>
              <a:t> и </a:t>
            </a:r>
            <a:r>
              <a:rPr lang="en-US" altLang="zh-CN" sz="1400" dirty="0" err="1">
                <a:latin typeface="Times New Roman" panose="02020603050405020304" pitchFamily="18" charset="0"/>
                <a:ea typeface="MiSans" pitchFamily="34" charset="-122"/>
                <a:cs typeface="Times New Roman" panose="02020603050405020304" pitchFamily="18" charset="0"/>
              </a:rPr>
              <a:t>определяет</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способы</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их</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улучшения</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Это</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помогает</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команде</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постоянно</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совершенствовать</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свою</a:t>
            </a:r>
            <a:r>
              <a:rPr lang="en-US" altLang="zh-CN" sz="1400" dirty="0">
                <a:latin typeface="Times New Roman" panose="02020603050405020304" pitchFamily="18" charset="0"/>
                <a:ea typeface="MiSans" pitchFamily="34" charset="-122"/>
                <a:cs typeface="Times New Roman" panose="02020603050405020304" pitchFamily="18" charset="0"/>
              </a:rPr>
              <a:t> </a:t>
            </a:r>
            <a:r>
              <a:rPr lang="en-US" altLang="zh-CN" sz="1400" dirty="0" err="1">
                <a:latin typeface="Times New Roman" panose="02020603050405020304" pitchFamily="18" charset="0"/>
                <a:ea typeface="MiSans" pitchFamily="34" charset="-122"/>
                <a:cs typeface="Times New Roman" panose="02020603050405020304" pitchFamily="18" charset="0"/>
              </a:rPr>
              <a:t>работу</a:t>
            </a:r>
            <a:r>
              <a:rPr lang="en-US" altLang="zh-CN" sz="1400" dirty="0">
                <a:latin typeface="Times New Roman" panose="02020603050405020304" pitchFamily="18" charset="0"/>
                <a:ea typeface="MiSans" pitchFamily="34" charset="-122"/>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A3CD831F-9C01-C405-0BF8-CAD5C33B7582}"/>
              </a:ext>
            </a:extLst>
          </p:cNvPr>
          <p:cNvSpPr/>
          <p:nvPr/>
        </p:nvSpPr>
        <p:spPr>
          <a:xfrm>
            <a:off x="6785977" y="3138805"/>
            <a:ext cx="3021229" cy="713740"/>
          </a:xfrm>
          <a:prstGeom prst="rect">
            <a:avLst/>
          </a:prstGeom>
          <a:noFill/>
          <a:ln/>
        </p:spPr>
        <p:txBody>
          <a:bodyPr wrap="square" lIns="0" tIns="0" rIns="0" bIns="0" rtlCol="0" anchor="t"/>
          <a:lstStyle/>
          <a:p>
            <a:r>
              <a:rPr lang="en-US" altLang="zh-CN" sz="2000" dirty="0" err="1">
                <a:solidFill>
                  <a:srgbClr val="0439E1"/>
                </a:solidFill>
                <a:latin typeface="MiSans" pitchFamily="34" charset="0"/>
                <a:ea typeface="MiSans" pitchFamily="34" charset="-122"/>
                <a:cs typeface="MiSans" pitchFamily="34" charset="-120"/>
              </a:rPr>
              <a:t>Ретроспектива</a:t>
            </a:r>
            <a:r>
              <a:rPr lang="en-US" altLang="zh-CN" sz="2000" dirty="0">
                <a:solidFill>
                  <a:srgbClr val="FFFFFF"/>
                </a:solidFill>
                <a:latin typeface="MiSans" pitchFamily="34" charset="0"/>
                <a:ea typeface="MiSans" pitchFamily="34" charset="-122"/>
                <a:cs typeface="MiSans" pitchFamily="34" charset="-120"/>
              </a:rPr>
              <a:t> </a:t>
            </a:r>
            <a:r>
              <a:rPr lang="en-US" altLang="zh-CN" sz="2000" dirty="0" err="1">
                <a:solidFill>
                  <a:srgbClr val="0439E1"/>
                </a:solidFill>
                <a:latin typeface="MiSans" pitchFamily="34" charset="0"/>
                <a:ea typeface="MiSans" pitchFamily="34" charset="-122"/>
                <a:cs typeface="MiSans" pitchFamily="34" charset="-120"/>
              </a:rPr>
              <a:t>спринта</a:t>
            </a:r>
            <a:endParaRPr lang="en-US" altLang="zh-CN" sz="2000" dirty="0">
              <a:solidFill>
                <a:srgbClr val="0439E1"/>
              </a:solidFill>
              <a:latin typeface="MiSans" pitchFamily="34" charset="0"/>
              <a:ea typeface="MiSans" pitchFamily="34" charset="-122"/>
              <a:cs typeface="MiSans" pitchFamily="34" charset="-120"/>
            </a:endParaRPr>
          </a:p>
        </p:txBody>
      </p:sp>
    </p:spTree>
    <p:extLst>
      <p:ext uri="{BB962C8B-B14F-4D97-AF65-F5344CB8AC3E}">
        <p14:creationId xmlns:p14="http://schemas.microsoft.com/office/powerpoint/2010/main" val="20538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a:extLst>
            <a:ext uri="{FF2B5EF4-FFF2-40B4-BE49-F238E27FC236}">
              <a16:creationId xmlns:a16="http://schemas.microsoft.com/office/drawing/2014/main" id="{BE7BE1EA-063E-E0CE-B81B-ADCFEA7695EB}"/>
            </a:ext>
          </a:extLst>
        </p:cNvPr>
        <p:cNvGrpSpPr/>
        <p:nvPr/>
      </p:nvGrpSpPr>
      <p:grpSpPr>
        <a:xfrm>
          <a:off x="0" y="0"/>
          <a:ext cx="0" cy="0"/>
          <a:chOff x="0" y="0"/>
          <a:chExt cx="0" cy="0"/>
        </a:xfrm>
      </p:grpSpPr>
      <p:pic>
        <p:nvPicPr>
          <p:cNvPr id="2" name="Image 0" descr="https://test-kimi-img.moonshot.cn/pub/slides/slides_tmpl/image/25-07-11-18:09:55-d1oe5stcmrb5eq9iqa00.jpg">
            <a:extLst>
              <a:ext uri="{FF2B5EF4-FFF2-40B4-BE49-F238E27FC236}">
                <a16:creationId xmlns:a16="http://schemas.microsoft.com/office/drawing/2014/main" id="{F0BE6944-38DF-186D-1254-3F23D1F82912}"/>
              </a:ext>
            </a:extLst>
          </p:cNvPr>
          <p:cNvPicPr>
            <a:picLocks noChangeAspect="1"/>
          </p:cNvPicPr>
          <p:nvPr/>
        </p:nvPicPr>
        <p:blipFill>
          <a:blip r:embed="rId4">
            <a:alphaModFix amt="17000"/>
          </a:blip>
          <a:srcRect l="4" t="11111" r="18329"/>
          <a:stretch/>
        </p:blipFill>
        <p:spPr>
          <a:xfrm flipH="1" flipV="1">
            <a:off x="635" y="0"/>
            <a:ext cx="12191365" cy="6858000"/>
          </a:xfrm>
          <a:prstGeom prst="rect">
            <a:avLst/>
          </a:prstGeom>
        </p:spPr>
      </p:pic>
      <p:pic>
        <p:nvPicPr>
          <p:cNvPr id="4" name="Image 2" descr="https://test-kimi-img.moonshot.cn/pub/slides/slides_tmpl/image/25-07-11-18:09:52-d1oe5s5cmrb5eq9iq9m0.jpg">
            <a:extLst>
              <a:ext uri="{FF2B5EF4-FFF2-40B4-BE49-F238E27FC236}">
                <a16:creationId xmlns:a16="http://schemas.microsoft.com/office/drawing/2014/main" id="{86B863D3-4BE1-5FEE-FEB1-03510344335E}"/>
              </a:ext>
            </a:extLst>
          </p:cNvPr>
          <p:cNvPicPr>
            <a:picLocks noChangeAspect="1"/>
          </p:cNvPicPr>
          <p:nvPr/>
        </p:nvPicPr>
        <p:blipFill>
          <a:blip r:embed="rId5"/>
          <a:stretch>
            <a:fillRect/>
          </a:stretch>
        </p:blipFill>
        <p:spPr>
          <a:xfrm flipH="1">
            <a:off x="944628" y="3139062"/>
            <a:ext cx="9458942" cy="3336996"/>
          </a:xfrm>
          <a:prstGeom prst="rect">
            <a:avLst/>
          </a:prstGeom>
        </p:spPr>
      </p:pic>
      <p:sp>
        <p:nvSpPr>
          <p:cNvPr id="6" name="Text 0">
            <a:extLst>
              <a:ext uri="{FF2B5EF4-FFF2-40B4-BE49-F238E27FC236}">
                <a16:creationId xmlns:a16="http://schemas.microsoft.com/office/drawing/2014/main" id="{DFA26948-17EF-FBFD-623B-9D938CA38BA2}"/>
              </a:ext>
            </a:extLst>
          </p:cNvPr>
          <p:cNvSpPr/>
          <p:nvPr/>
        </p:nvSpPr>
        <p:spPr>
          <a:xfrm>
            <a:off x="389629" y="68601"/>
            <a:ext cx="10479405" cy="744243"/>
          </a:xfrm>
          <a:prstGeom prst="rect">
            <a:avLst/>
          </a:prstGeom>
          <a:noFill/>
          <a:ln/>
        </p:spPr>
        <p:txBody>
          <a:bodyPr wrap="square" lIns="0" tIns="0" rIns="0" bIns="0" rtlCol="0" anchor="t">
            <a:spAutoFit/>
          </a:bodyPr>
          <a:lstStyle/>
          <a:p>
            <a:pPr>
              <a:lnSpc>
                <a:spcPct val="150000"/>
              </a:lnSpc>
            </a:pPr>
            <a:r>
              <a:rPr lang="ru-RU" sz="3600" dirty="0">
                <a:solidFill>
                  <a:srgbClr val="0D0D0D"/>
                </a:solidFill>
                <a:latin typeface="Times New Roman" panose="02020603050405020304" pitchFamily="18" charset="0"/>
                <a:ea typeface="MiSans" pitchFamily="34" charset="-122"/>
                <a:cs typeface="Times New Roman" panose="02020603050405020304" pitchFamily="18" charset="0"/>
              </a:rPr>
              <a:t>Роли в </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Scrum</a:t>
            </a:r>
            <a:endParaRPr lang="en-US" sz="1600" dirty="0">
              <a:latin typeface="Times New Roman" panose="02020603050405020304" pitchFamily="18" charset="0"/>
              <a:cs typeface="Times New Roman" panose="02020603050405020304" pitchFamily="18" charset="0"/>
            </a:endParaRPr>
          </a:p>
        </p:txBody>
      </p:sp>
      <p:pic>
        <p:nvPicPr>
          <p:cNvPr id="7" name="Image 4" descr="https://test-kimi-img.moonshot.cn/pub/slides/slides_tmpl/image/25-07-11-18:09:52-d1oe5s5cmrb5eq9iq9lg.png">
            <a:extLst>
              <a:ext uri="{FF2B5EF4-FFF2-40B4-BE49-F238E27FC236}">
                <a16:creationId xmlns:a16="http://schemas.microsoft.com/office/drawing/2014/main" id="{46B78966-568A-8042-37DD-E368938102F0}"/>
              </a:ext>
            </a:extLst>
          </p:cNvPr>
          <p:cNvPicPr>
            <a:picLocks noChangeAspect="1"/>
          </p:cNvPicPr>
          <p:nvPr/>
        </p:nvPicPr>
        <p:blipFill>
          <a:blip r:embed="rId6">
            <a:alphaModFix amt="40000"/>
          </a:blip>
          <a:stretch>
            <a:fillRect/>
          </a:stretch>
        </p:blipFill>
        <p:spPr>
          <a:xfrm flipV="1">
            <a:off x="10485372" y="2199452"/>
            <a:ext cx="762000" cy="76200"/>
          </a:xfrm>
          <a:prstGeom prst="rect">
            <a:avLst/>
          </a:prstGeom>
        </p:spPr>
      </p:pic>
      <p:pic>
        <p:nvPicPr>
          <p:cNvPr id="8" name="Image 5" descr="https://test-kimi-img.moonshot.cn/pub/slides/slides_tmpl/image/25-07-11-18:09:52-d1oe5s5cmrb5eq9iq9lg.png">
            <a:extLst>
              <a:ext uri="{FF2B5EF4-FFF2-40B4-BE49-F238E27FC236}">
                <a16:creationId xmlns:a16="http://schemas.microsoft.com/office/drawing/2014/main" id="{754DA6FF-402D-0AC3-7E50-0E50E5EF8677}"/>
              </a:ext>
            </a:extLst>
          </p:cNvPr>
          <p:cNvPicPr>
            <a:picLocks noChangeAspect="1"/>
          </p:cNvPicPr>
          <p:nvPr/>
        </p:nvPicPr>
        <p:blipFill>
          <a:blip r:embed="rId6">
            <a:alphaModFix amt="40000"/>
          </a:blip>
          <a:stretch>
            <a:fillRect/>
          </a:stretch>
        </p:blipFill>
        <p:spPr>
          <a:xfrm flipV="1">
            <a:off x="10485372" y="2330262"/>
            <a:ext cx="762000" cy="76200"/>
          </a:xfrm>
          <a:prstGeom prst="rect">
            <a:avLst/>
          </a:prstGeom>
        </p:spPr>
      </p:pic>
      <p:sp>
        <p:nvSpPr>
          <p:cNvPr id="11" name="Text 3">
            <a:extLst>
              <a:ext uri="{FF2B5EF4-FFF2-40B4-BE49-F238E27FC236}">
                <a16:creationId xmlns:a16="http://schemas.microsoft.com/office/drawing/2014/main" id="{ED4D973A-29F2-5204-DB82-62B949670FB9}"/>
              </a:ext>
            </a:extLst>
          </p:cNvPr>
          <p:cNvSpPr/>
          <p:nvPr/>
        </p:nvSpPr>
        <p:spPr>
          <a:xfrm>
            <a:off x="1330258" y="3532127"/>
            <a:ext cx="8842214" cy="3044427"/>
          </a:xfrm>
          <a:prstGeom prst="rect">
            <a:avLst/>
          </a:prstGeom>
          <a:noFill/>
          <a:ln/>
        </p:spPr>
        <p:txBody>
          <a:bodyPr wrap="square" lIns="0" tIns="0" rIns="0" bIns="0" rtlCol="0" anchor="t"/>
          <a:lstStyle/>
          <a:p>
            <a:pPr algn="just">
              <a:lnSpc>
                <a:spcPct val="150000"/>
              </a:lnSpc>
            </a:pPr>
            <a:r>
              <a:rPr lang="ru-RU" altLang="zh-CN" sz="1300" dirty="0">
                <a:latin typeface="Times New Roman" panose="02020603050405020304" pitchFamily="18" charset="0"/>
                <a:cs typeface="Times New Roman" panose="02020603050405020304" pitchFamily="18" charset="0"/>
              </a:rPr>
              <a:t>Product Owner — визионер и ответственный за ценность продукта.</a:t>
            </a:r>
            <a:endParaRPr lang="en-US" altLang="zh-CN" sz="1300" dirty="0">
              <a:latin typeface="Times New Roman" panose="02020603050405020304" pitchFamily="18" charset="0"/>
              <a:cs typeface="Times New Roman" panose="02020603050405020304" pitchFamily="18" charset="0"/>
            </a:endParaRP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Стратегическое видение продукта</a:t>
            </a:r>
            <a:r>
              <a:rPr lang="ru-RU" altLang="zh-CN" sz="1300" dirty="0">
                <a:latin typeface="Times New Roman" panose="02020603050405020304" pitchFamily="18" charset="0"/>
                <a:cs typeface="Times New Roman" panose="02020603050405020304" pitchFamily="18" charset="0"/>
              </a:rPr>
              <a:t>:Способность сформулировать и донести долгосрочную цель продукта до команды и стейкхолдеров.</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Искусство управления бэклогом</a:t>
            </a:r>
            <a:r>
              <a:rPr lang="ru-RU" altLang="zh-CN" sz="1300" dirty="0">
                <a:latin typeface="Times New Roman" panose="02020603050405020304" pitchFamily="18" charset="0"/>
                <a:cs typeface="Times New Roman" panose="02020603050405020304" pitchFamily="18" charset="0"/>
              </a:rPr>
              <a:t>:Приоритизация элементов Product Backlog для максимизации ценности и достижения целей.</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Экспертиза в предметной области</a:t>
            </a:r>
            <a:r>
              <a:rPr lang="ru-RU" altLang="zh-CN" sz="1300" dirty="0">
                <a:latin typeface="Times New Roman" panose="02020603050405020304" pitchFamily="18" charset="0"/>
                <a:cs typeface="Times New Roman" panose="02020603050405020304" pitchFamily="18" charset="0"/>
              </a:rPr>
              <a:t>:Глубокое понимание рынка, бизнеса и потребностей клиентов.</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Эффективная коммуникация</a:t>
            </a:r>
            <a:r>
              <a:rPr lang="ru-RU" altLang="zh-CN" sz="1300" dirty="0">
                <a:latin typeface="Times New Roman" panose="02020603050405020304" pitchFamily="18" charset="0"/>
                <a:cs typeface="Times New Roman" panose="02020603050405020304" pitchFamily="18" charset="0"/>
              </a:rPr>
              <a:t>:Навыки работы со стейкхолдерами: управление ожиданиями, сбор обратной связи и прозрачность.</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Принятие решений</a:t>
            </a:r>
            <a:r>
              <a:rPr lang="ru-RU" altLang="zh-CN" sz="1300" dirty="0">
                <a:latin typeface="Times New Roman" panose="02020603050405020304" pitchFamily="18" charset="0"/>
                <a:cs typeface="Times New Roman" panose="02020603050405020304" pitchFamily="18" charset="0"/>
              </a:rPr>
              <a:t>:Способность быстро принимать обоснованные решения о функциях продукта, балансируя интересы бизнеса и команды.</a:t>
            </a:r>
            <a:endParaRPr lang="en-US" altLang="zh-CN" sz="1300" dirty="0">
              <a:latin typeface="Times New Roman" panose="02020603050405020304" pitchFamily="18" charset="0"/>
              <a:cs typeface="Times New Roman" panose="02020603050405020304" pitchFamily="18" charset="0"/>
            </a:endParaRPr>
          </a:p>
        </p:txBody>
      </p:sp>
      <p:sp>
        <p:nvSpPr>
          <p:cNvPr id="12" name="Text 4">
            <a:extLst>
              <a:ext uri="{FF2B5EF4-FFF2-40B4-BE49-F238E27FC236}">
                <a16:creationId xmlns:a16="http://schemas.microsoft.com/office/drawing/2014/main" id="{0D439968-7011-1B52-1910-FA0503AC978E}"/>
              </a:ext>
            </a:extLst>
          </p:cNvPr>
          <p:cNvSpPr/>
          <p:nvPr/>
        </p:nvSpPr>
        <p:spPr>
          <a:xfrm>
            <a:off x="1330258" y="3178811"/>
            <a:ext cx="7795260" cy="363220"/>
          </a:xfrm>
          <a:prstGeom prst="rect">
            <a:avLst/>
          </a:prstGeom>
          <a:noFill/>
          <a:ln/>
        </p:spPr>
        <p:txBody>
          <a:bodyPr wrap="square" lIns="0" tIns="0" rIns="0" bIns="0" rtlCol="0" anchor="t"/>
          <a:lstStyle/>
          <a:p>
            <a:r>
              <a:rPr lang="en-US" altLang="zh-CN" sz="2000" dirty="0" err="1">
                <a:solidFill>
                  <a:srgbClr val="0439E1"/>
                </a:solidFill>
                <a:latin typeface="Times New Roman" panose="02020603050405020304" pitchFamily="18" charset="0"/>
                <a:ea typeface="MiSans" pitchFamily="34" charset="-122"/>
                <a:cs typeface="Times New Roman" panose="02020603050405020304" pitchFamily="18" charset="0"/>
              </a:rPr>
              <a:t>Владелец</a:t>
            </a:r>
            <a:r>
              <a:rPr lang="en-US" altLang="zh-CN" sz="2000" dirty="0">
                <a:solidFill>
                  <a:srgbClr val="0439E1"/>
                </a:solidFill>
                <a:latin typeface="Times New Roman" panose="02020603050405020304" pitchFamily="18" charset="0"/>
                <a:ea typeface="MiSans" pitchFamily="34" charset="-122"/>
                <a:cs typeface="Times New Roman" panose="02020603050405020304" pitchFamily="18" charset="0"/>
              </a:rPr>
              <a:t> </a:t>
            </a:r>
            <a:r>
              <a:rPr lang="en-US" altLang="zh-CN" sz="2000" dirty="0" err="1">
                <a:solidFill>
                  <a:srgbClr val="0439E1"/>
                </a:solidFill>
                <a:latin typeface="Times New Roman" panose="02020603050405020304" pitchFamily="18" charset="0"/>
                <a:ea typeface="MiSans" pitchFamily="34" charset="-122"/>
                <a:cs typeface="Times New Roman" panose="02020603050405020304" pitchFamily="18" charset="0"/>
              </a:rPr>
              <a:t>продукта</a:t>
            </a:r>
            <a:endParaRPr lang="en-US" altLang="zh-CN" sz="2000" dirty="0">
              <a:latin typeface="Times New Roman" panose="02020603050405020304" pitchFamily="18" charset="0"/>
              <a:cs typeface="Times New Roman" panose="02020603050405020304" pitchFamily="18" charset="0"/>
            </a:endParaRPr>
          </a:p>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17" name="Image 7" descr="https://test-kimi-img.moonshot.cn/pub/slides/slides_tmpl/image/25-07-11-18:09:52-d1oe5s5cmrb5eq9iq9p0.png">
            <a:extLst>
              <a:ext uri="{FF2B5EF4-FFF2-40B4-BE49-F238E27FC236}">
                <a16:creationId xmlns:a16="http://schemas.microsoft.com/office/drawing/2014/main" id="{C773B197-3C97-124D-568A-55BE4EC8D292}"/>
              </a:ext>
            </a:extLst>
          </p:cNvPr>
          <p:cNvPicPr>
            <a:picLocks noChangeAspect="1"/>
          </p:cNvPicPr>
          <p:nvPr/>
        </p:nvPicPr>
        <p:blipFill>
          <a:blip r:embed="rId7"/>
          <a:srcRect l="275" r="275"/>
          <a:stretch/>
        </p:blipFill>
        <p:spPr>
          <a:xfrm>
            <a:off x="540139" y="3178811"/>
            <a:ext cx="688340" cy="691515"/>
          </a:xfrm>
          <a:prstGeom prst="rect">
            <a:avLst/>
          </a:prstGeom>
        </p:spPr>
      </p:pic>
      <p:sp>
        <p:nvSpPr>
          <p:cNvPr id="18" name="Text 8">
            <a:extLst>
              <a:ext uri="{FF2B5EF4-FFF2-40B4-BE49-F238E27FC236}">
                <a16:creationId xmlns:a16="http://schemas.microsoft.com/office/drawing/2014/main" id="{0297B064-E01F-A16E-1FA8-16F2930398C0}"/>
              </a:ext>
            </a:extLst>
          </p:cNvPr>
          <p:cNvSpPr/>
          <p:nvPr/>
        </p:nvSpPr>
        <p:spPr>
          <a:xfrm>
            <a:off x="544584" y="3268981"/>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pic>
        <p:nvPicPr>
          <p:cNvPr id="21" name="Image 2" descr="https://test-kimi-img.moonshot.cn/pub/slides/slides_tmpl/image/25-07-11-18:09:52-d1oe5s5cmrb5eq9iq9m0.jpg">
            <a:extLst>
              <a:ext uri="{FF2B5EF4-FFF2-40B4-BE49-F238E27FC236}">
                <a16:creationId xmlns:a16="http://schemas.microsoft.com/office/drawing/2014/main" id="{51449084-0AC8-8530-6A05-87311FE25924}"/>
              </a:ext>
            </a:extLst>
          </p:cNvPr>
          <p:cNvPicPr>
            <a:picLocks noChangeAspect="1"/>
          </p:cNvPicPr>
          <p:nvPr/>
        </p:nvPicPr>
        <p:blipFill>
          <a:blip r:embed="rId5"/>
          <a:stretch>
            <a:fillRect/>
          </a:stretch>
        </p:blipFill>
        <p:spPr>
          <a:xfrm flipH="1">
            <a:off x="944627" y="1030592"/>
            <a:ext cx="9458943" cy="1815901"/>
          </a:xfrm>
          <a:prstGeom prst="rect">
            <a:avLst/>
          </a:prstGeom>
        </p:spPr>
      </p:pic>
      <p:sp>
        <p:nvSpPr>
          <p:cNvPr id="22" name="Text 4">
            <a:extLst>
              <a:ext uri="{FF2B5EF4-FFF2-40B4-BE49-F238E27FC236}">
                <a16:creationId xmlns:a16="http://schemas.microsoft.com/office/drawing/2014/main" id="{00C2B101-0059-FA6B-B480-3A2E690C1D9B}"/>
              </a:ext>
            </a:extLst>
          </p:cNvPr>
          <p:cNvSpPr/>
          <p:nvPr/>
        </p:nvSpPr>
        <p:spPr>
          <a:xfrm>
            <a:off x="1330259" y="1166980"/>
            <a:ext cx="7795260" cy="363220"/>
          </a:xfrm>
          <a:prstGeom prst="rect">
            <a:avLst/>
          </a:prstGeom>
          <a:noFill/>
          <a:ln/>
        </p:spPr>
        <p:txBody>
          <a:bodyPr wrap="square" lIns="0" tIns="0" rIns="0" bIns="0" rtlCol="0" anchor="t"/>
          <a:lstStyle/>
          <a:p>
            <a:r>
              <a:rPr lang="ru-RU" sz="2000" strike="sngStrike" dirty="0">
                <a:solidFill>
                  <a:schemeClr val="accent3"/>
                </a:solidFill>
                <a:latin typeface="Times New Roman" panose="02020603050405020304" pitchFamily="18" charset="0"/>
                <a:ea typeface="MiSans" pitchFamily="34" charset="-122"/>
                <a:cs typeface="Times New Roman" panose="02020603050405020304" pitchFamily="18" charset="0"/>
              </a:rPr>
              <a:t>Менеджер проекта</a:t>
            </a:r>
            <a:endParaRPr lang="en-US" sz="1600" strike="sngStrike" dirty="0">
              <a:solidFill>
                <a:schemeClr val="accent3"/>
              </a:solidFill>
              <a:latin typeface="Times New Roman" panose="02020603050405020304" pitchFamily="18" charset="0"/>
              <a:cs typeface="Times New Roman" panose="02020603050405020304" pitchFamily="18" charset="0"/>
            </a:endParaRPr>
          </a:p>
        </p:txBody>
      </p:sp>
      <p:pic>
        <p:nvPicPr>
          <p:cNvPr id="23" name="Image 7" descr="https://test-kimi-img.moonshot.cn/pub/slides/slides_tmpl/image/25-07-11-18:09:52-d1oe5s5cmrb5eq9iq9p0.png">
            <a:extLst>
              <a:ext uri="{FF2B5EF4-FFF2-40B4-BE49-F238E27FC236}">
                <a16:creationId xmlns:a16="http://schemas.microsoft.com/office/drawing/2014/main" id="{8ECA7EE8-3B40-59D1-8905-E0073E804BA5}"/>
              </a:ext>
            </a:extLst>
          </p:cNvPr>
          <p:cNvPicPr>
            <a:picLocks noChangeAspect="1"/>
          </p:cNvPicPr>
          <p:nvPr/>
        </p:nvPicPr>
        <p:blipFill>
          <a:blip r:embed="rId7">
            <a:duotone>
              <a:schemeClr val="accent2">
                <a:shade val="45000"/>
                <a:satMod val="135000"/>
              </a:schemeClr>
              <a:prstClr val="white"/>
            </a:duotone>
          </a:blip>
          <a:srcRect l="275" r="275"/>
          <a:stretch/>
        </p:blipFill>
        <p:spPr>
          <a:xfrm>
            <a:off x="496130" y="965822"/>
            <a:ext cx="688340" cy="691515"/>
          </a:xfrm>
          <a:prstGeom prst="rect">
            <a:avLst/>
          </a:prstGeom>
        </p:spPr>
      </p:pic>
      <p:sp>
        <p:nvSpPr>
          <p:cNvPr id="24" name="Text 8">
            <a:extLst>
              <a:ext uri="{FF2B5EF4-FFF2-40B4-BE49-F238E27FC236}">
                <a16:creationId xmlns:a16="http://schemas.microsoft.com/office/drawing/2014/main" id="{C815B30E-494B-8D75-2661-E1E22FA6BE25}"/>
              </a:ext>
            </a:extLst>
          </p:cNvPr>
          <p:cNvSpPr/>
          <p:nvPr/>
        </p:nvSpPr>
        <p:spPr>
          <a:xfrm>
            <a:off x="9372161" y="7122109"/>
            <a:ext cx="688975" cy="536575"/>
          </a:xfrm>
          <a:prstGeom prst="rect">
            <a:avLst/>
          </a:prstGeom>
          <a:noFill/>
          <a:ln/>
        </p:spPr>
        <p:txBody>
          <a:bodyPr wrap="square" lIns="0" tIns="0" rIns="0" bIns="0" rtlCol="0" anchor="t"/>
          <a:lstStyle/>
          <a:p>
            <a:pPr marL="0" indent="0" algn="ctr">
              <a:lnSpc>
                <a:spcPct val="100000"/>
              </a:lnSpc>
              <a:buNone/>
            </a:pPr>
            <a:endParaRPr lang="en-US" sz="1600" dirty="0"/>
          </a:p>
        </p:txBody>
      </p:sp>
      <p:sp>
        <p:nvSpPr>
          <p:cNvPr id="25" name="Text 5">
            <a:extLst>
              <a:ext uri="{FF2B5EF4-FFF2-40B4-BE49-F238E27FC236}">
                <a16:creationId xmlns:a16="http://schemas.microsoft.com/office/drawing/2014/main" id="{A172295F-6704-86DD-3FC0-B6A3E030EC08}"/>
              </a:ext>
            </a:extLst>
          </p:cNvPr>
          <p:cNvSpPr/>
          <p:nvPr/>
        </p:nvSpPr>
        <p:spPr>
          <a:xfrm>
            <a:off x="1330259" y="1612699"/>
            <a:ext cx="8842213" cy="1064895"/>
          </a:xfrm>
          <a:prstGeom prst="rect">
            <a:avLst/>
          </a:prstGeom>
          <a:noFill/>
          <a:ln/>
        </p:spPr>
        <p:txBody>
          <a:bodyPr wrap="square" lIns="0" tIns="0" rIns="0" bIns="0" rtlCol="0" anchor="t"/>
          <a:lstStyle/>
          <a:p>
            <a:pPr algn="just">
              <a:lnSpc>
                <a:spcPct val="150000"/>
              </a:lnSpc>
            </a:pPr>
            <a:r>
              <a:rPr lang="ru-RU" altLang="zh-CN" sz="1300" dirty="0">
                <a:latin typeface="Times New Roman" panose="02020603050405020304" pitchFamily="18" charset="0"/>
                <a:cs typeface="Times New Roman" panose="02020603050405020304" pitchFamily="18" charset="0"/>
              </a:rPr>
              <a:t>В Scrum традиционная роль менеджера проекта упраздняется, но его обязанности не исчезают — они распределяются между тремя нижеуказанными ролями. Данная модель направлена на уменьшение командования и контроля, повышение гибкости команды, чувства ответственности и эффективности.</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00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3D48D-3184-1674-A8FD-BE1E45651EE5}"/>
            </a:ext>
          </a:extLst>
        </p:cNvPr>
        <p:cNvGrpSpPr/>
        <p:nvPr/>
      </p:nvGrpSpPr>
      <p:grpSpPr>
        <a:xfrm>
          <a:off x="0" y="0"/>
          <a:ext cx="0" cy="0"/>
          <a:chOff x="0" y="0"/>
          <a:chExt cx="0" cy="0"/>
        </a:xfrm>
      </p:grpSpPr>
      <p:pic>
        <p:nvPicPr>
          <p:cNvPr id="2" name="Image 0" descr="https://test-kimi-img.moonshot.cn/pub/slides/slides_tmpl/image/25-07-11-18:09:55-d1oe5stcmrb5eq9iqa00.jpg">
            <a:extLst>
              <a:ext uri="{FF2B5EF4-FFF2-40B4-BE49-F238E27FC236}">
                <a16:creationId xmlns:a16="http://schemas.microsoft.com/office/drawing/2014/main" id="{94151437-678B-D97B-E197-95E85A5D2210}"/>
              </a:ext>
            </a:extLst>
          </p:cNvPr>
          <p:cNvPicPr>
            <a:picLocks noChangeAspect="1"/>
          </p:cNvPicPr>
          <p:nvPr/>
        </p:nvPicPr>
        <p:blipFill>
          <a:blip r:embed="rId3">
            <a:alphaModFix amt="17000"/>
          </a:blip>
          <a:srcRect l="4" t="11111" r="18329"/>
          <a:stretch/>
        </p:blipFill>
        <p:spPr>
          <a:xfrm flipH="1" flipV="1">
            <a:off x="635" y="0"/>
            <a:ext cx="12191365" cy="6858000"/>
          </a:xfrm>
          <a:prstGeom prst="rect">
            <a:avLst/>
          </a:prstGeom>
        </p:spPr>
      </p:pic>
      <p:pic>
        <p:nvPicPr>
          <p:cNvPr id="4" name="Image 2" descr="https://test-kimi-img.moonshot.cn/pub/slides/slides_tmpl/image/25-07-11-18:09:52-d1oe5s5cmrb5eq9iq9m0.jpg">
            <a:extLst>
              <a:ext uri="{FF2B5EF4-FFF2-40B4-BE49-F238E27FC236}">
                <a16:creationId xmlns:a16="http://schemas.microsoft.com/office/drawing/2014/main" id="{0AB41B1A-4169-44E2-42D5-2C2708EFDE44}"/>
              </a:ext>
            </a:extLst>
          </p:cNvPr>
          <p:cNvPicPr>
            <a:picLocks noChangeAspect="1"/>
          </p:cNvPicPr>
          <p:nvPr/>
        </p:nvPicPr>
        <p:blipFill>
          <a:blip r:embed="rId4"/>
          <a:stretch>
            <a:fillRect/>
          </a:stretch>
        </p:blipFill>
        <p:spPr>
          <a:xfrm flipH="1">
            <a:off x="944628" y="4585797"/>
            <a:ext cx="9380220" cy="1798639"/>
          </a:xfrm>
          <a:prstGeom prst="rect">
            <a:avLst/>
          </a:prstGeom>
        </p:spPr>
      </p:pic>
      <p:sp>
        <p:nvSpPr>
          <p:cNvPr id="6" name="Text 0">
            <a:extLst>
              <a:ext uri="{FF2B5EF4-FFF2-40B4-BE49-F238E27FC236}">
                <a16:creationId xmlns:a16="http://schemas.microsoft.com/office/drawing/2014/main" id="{44564C42-BF30-5F63-934D-FF60E221CEB6}"/>
              </a:ext>
            </a:extLst>
          </p:cNvPr>
          <p:cNvSpPr/>
          <p:nvPr/>
        </p:nvSpPr>
        <p:spPr>
          <a:xfrm>
            <a:off x="389629" y="68601"/>
            <a:ext cx="10479405" cy="744243"/>
          </a:xfrm>
          <a:prstGeom prst="rect">
            <a:avLst/>
          </a:prstGeom>
          <a:noFill/>
          <a:ln/>
        </p:spPr>
        <p:txBody>
          <a:bodyPr wrap="square" lIns="0" tIns="0" rIns="0" bIns="0" rtlCol="0" anchor="t">
            <a:spAutoFit/>
          </a:bodyPr>
          <a:lstStyle/>
          <a:p>
            <a:pPr>
              <a:lnSpc>
                <a:spcPct val="150000"/>
              </a:lnSpc>
            </a:pPr>
            <a:r>
              <a:rPr lang="ru-RU" sz="3600" dirty="0">
                <a:solidFill>
                  <a:srgbClr val="0D0D0D"/>
                </a:solidFill>
                <a:latin typeface="Times New Roman" panose="02020603050405020304" pitchFamily="18" charset="0"/>
                <a:ea typeface="MiSans" pitchFamily="34" charset="-122"/>
                <a:cs typeface="Times New Roman" panose="02020603050405020304" pitchFamily="18" charset="0"/>
              </a:rPr>
              <a:t>Роли в </a:t>
            </a:r>
            <a:r>
              <a:rPr lang="en-US" sz="3600" dirty="0">
                <a:solidFill>
                  <a:srgbClr val="0D0D0D"/>
                </a:solidFill>
                <a:latin typeface="Times New Roman" panose="02020603050405020304" pitchFamily="18" charset="0"/>
                <a:ea typeface="MiSans" pitchFamily="34" charset="-122"/>
                <a:cs typeface="Times New Roman" panose="02020603050405020304" pitchFamily="18" charset="0"/>
              </a:rPr>
              <a:t>Scrum</a:t>
            </a:r>
            <a:endParaRPr lang="en-US" sz="1600" dirty="0">
              <a:latin typeface="Times New Roman" panose="02020603050405020304" pitchFamily="18" charset="0"/>
              <a:cs typeface="Times New Roman" panose="02020603050405020304" pitchFamily="18" charset="0"/>
            </a:endParaRPr>
          </a:p>
        </p:txBody>
      </p:sp>
      <p:pic>
        <p:nvPicPr>
          <p:cNvPr id="7" name="Image 4" descr="https://test-kimi-img.moonshot.cn/pub/slides/slides_tmpl/image/25-07-11-18:09:52-d1oe5s5cmrb5eq9iq9lg.png">
            <a:extLst>
              <a:ext uri="{FF2B5EF4-FFF2-40B4-BE49-F238E27FC236}">
                <a16:creationId xmlns:a16="http://schemas.microsoft.com/office/drawing/2014/main" id="{9DBCF2E3-7A27-D7D1-CA27-E0136438D064}"/>
              </a:ext>
            </a:extLst>
          </p:cNvPr>
          <p:cNvPicPr>
            <a:picLocks noChangeAspect="1"/>
          </p:cNvPicPr>
          <p:nvPr/>
        </p:nvPicPr>
        <p:blipFill>
          <a:blip r:embed="rId5">
            <a:alphaModFix amt="40000"/>
          </a:blip>
          <a:stretch>
            <a:fillRect/>
          </a:stretch>
        </p:blipFill>
        <p:spPr>
          <a:xfrm flipV="1">
            <a:off x="10485372" y="2199452"/>
            <a:ext cx="762000" cy="76200"/>
          </a:xfrm>
          <a:prstGeom prst="rect">
            <a:avLst/>
          </a:prstGeom>
        </p:spPr>
      </p:pic>
      <p:pic>
        <p:nvPicPr>
          <p:cNvPr id="8" name="Image 5" descr="https://test-kimi-img.moonshot.cn/pub/slides/slides_tmpl/image/25-07-11-18:09:52-d1oe5s5cmrb5eq9iq9lg.png">
            <a:extLst>
              <a:ext uri="{FF2B5EF4-FFF2-40B4-BE49-F238E27FC236}">
                <a16:creationId xmlns:a16="http://schemas.microsoft.com/office/drawing/2014/main" id="{11671091-54F8-B6B8-C5D7-C12CA37B541B}"/>
              </a:ext>
            </a:extLst>
          </p:cNvPr>
          <p:cNvPicPr>
            <a:picLocks noChangeAspect="1"/>
          </p:cNvPicPr>
          <p:nvPr/>
        </p:nvPicPr>
        <p:blipFill>
          <a:blip r:embed="rId5">
            <a:alphaModFix amt="40000"/>
          </a:blip>
          <a:stretch>
            <a:fillRect/>
          </a:stretch>
        </p:blipFill>
        <p:spPr>
          <a:xfrm flipV="1">
            <a:off x="10485372" y="2330262"/>
            <a:ext cx="762000" cy="76200"/>
          </a:xfrm>
          <a:prstGeom prst="rect">
            <a:avLst/>
          </a:prstGeom>
        </p:spPr>
      </p:pic>
      <p:sp>
        <p:nvSpPr>
          <p:cNvPr id="11" name="Text 3">
            <a:extLst>
              <a:ext uri="{FF2B5EF4-FFF2-40B4-BE49-F238E27FC236}">
                <a16:creationId xmlns:a16="http://schemas.microsoft.com/office/drawing/2014/main" id="{36532C9F-A9F4-C7FF-A0A7-511090C42517}"/>
              </a:ext>
            </a:extLst>
          </p:cNvPr>
          <p:cNvSpPr/>
          <p:nvPr/>
        </p:nvSpPr>
        <p:spPr>
          <a:xfrm>
            <a:off x="1218922" y="5043351"/>
            <a:ext cx="8996924" cy="679864"/>
          </a:xfrm>
          <a:prstGeom prst="rect">
            <a:avLst/>
          </a:prstGeom>
          <a:noFill/>
          <a:ln/>
        </p:spPr>
        <p:txBody>
          <a:bodyPr wrap="square" lIns="0" tIns="0" rIns="0" bIns="0" rtlCol="0" anchor="t"/>
          <a:lstStyle/>
          <a:p>
            <a:pPr algn="just">
              <a:lnSpc>
                <a:spcPct val="150000"/>
              </a:lnSpc>
            </a:pPr>
            <a:r>
              <a:rPr lang="ru-RU" altLang="zh-CN" sz="1300" dirty="0">
                <a:latin typeface="Times New Roman" panose="02020603050405020304" pitchFamily="18" charset="0"/>
                <a:cs typeface="Times New Roman" panose="02020603050405020304" pitchFamily="18" charset="0"/>
              </a:rPr>
              <a:t>Это не просто группа исполнителей, получающих задания. Это самоорганизующаяся единица, которая сама решает, как лучше достичь цели спринта. Она кросфункциональна, то есть внутри нее есть все необходимые навыки для создания работающего продукта. Самое главное — она несет коллективную ответственность за результат. Это означает, что команда в целом отвечает за успех или неудачу, что мотивирует к совместной работе и взаимопомощи</a:t>
            </a:r>
            <a:endParaRPr lang="en-US" altLang="zh-CN" sz="1300" dirty="0">
              <a:latin typeface="Times New Roman" panose="02020603050405020304" pitchFamily="18" charset="0"/>
              <a:cs typeface="Times New Roman" panose="02020603050405020304" pitchFamily="18" charset="0"/>
            </a:endParaRPr>
          </a:p>
        </p:txBody>
      </p:sp>
      <p:sp>
        <p:nvSpPr>
          <p:cNvPr id="12" name="Text 4">
            <a:extLst>
              <a:ext uri="{FF2B5EF4-FFF2-40B4-BE49-F238E27FC236}">
                <a16:creationId xmlns:a16="http://schemas.microsoft.com/office/drawing/2014/main" id="{51869A50-EEF3-FC17-E8EA-613EEF3A164D}"/>
              </a:ext>
            </a:extLst>
          </p:cNvPr>
          <p:cNvSpPr/>
          <p:nvPr/>
        </p:nvSpPr>
        <p:spPr>
          <a:xfrm>
            <a:off x="1396870" y="4698774"/>
            <a:ext cx="7795260" cy="363220"/>
          </a:xfrm>
          <a:prstGeom prst="rect">
            <a:avLst/>
          </a:prstGeom>
          <a:noFill/>
          <a:ln/>
        </p:spPr>
        <p:txBody>
          <a:bodyPr wrap="square" lIns="0" tIns="0" rIns="0" bIns="0" rtlCol="0" anchor="t"/>
          <a:lstStyle/>
          <a:p>
            <a:r>
              <a:rPr lang="en-US" altLang="zh-CN" sz="2000" dirty="0" err="1">
                <a:solidFill>
                  <a:srgbClr val="0439E1"/>
                </a:solidFill>
                <a:latin typeface="Times New Roman" panose="02020603050405020304" pitchFamily="18" charset="0"/>
                <a:ea typeface="MiSans" pitchFamily="34" charset="-122"/>
                <a:cs typeface="Times New Roman" panose="02020603050405020304" pitchFamily="18" charset="0"/>
              </a:rPr>
              <a:t>Команда</a:t>
            </a:r>
            <a:r>
              <a:rPr lang="en-US" altLang="zh-CN" sz="2000" dirty="0">
                <a:solidFill>
                  <a:srgbClr val="0439E1"/>
                </a:solidFill>
                <a:latin typeface="Times New Roman" panose="02020603050405020304" pitchFamily="18" charset="0"/>
                <a:ea typeface="MiSans" pitchFamily="34" charset="-122"/>
                <a:cs typeface="Times New Roman" panose="02020603050405020304" pitchFamily="18" charset="0"/>
              </a:rPr>
              <a:t> </a:t>
            </a:r>
            <a:r>
              <a:rPr lang="en-US" altLang="zh-CN" sz="2000" dirty="0" err="1">
                <a:solidFill>
                  <a:srgbClr val="0439E1"/>
                </a:solidFill>
                <a:latin typeface="Times New Roman" panose="02020603050405020304" pitchFamily="18" charset="0"/>
                <a:ea typeface="MiSans" pitchFamily="34" charset="-122"/>
                <a:cs typeface="Times New Roman" panose="02020603050405020304" pitchFamily="18" charset="0"/>
              </a:rPr>
              <a:t>разработки</a:t>
            </a:r>
            <a:endParaRPr lang="en-US" altLang="zh-CN" sz="1600" dirty="0">
              <a:latin typeface="Times New Roman" panose="02020603050405020304" pitchFamily="18" charset="0"/>
              <a:cs typeface="Times New Roman" panose="02020603050405020304" pitchFamily="18" charset="0"/>
            </a:endParaRPr>
          </a:p>
        </p:txBody>
      </p:sp>
      <p:pic>
        <p:nvPicPr>
          <p:cNvPr id="17" name="Image 7" descr="https://test-kimi-img.moonshot.cn/pub/slides/slides_tmpl/image/25-07-11-18:09:52-d1oe5s5cmrb5eq9iq9p0.png">
            <a:extLst>
              <a:ext uri="{FF2B5EF4-FFF2-40B4-BE49-F238E27FC236}">
                <a16:creationId xmlns:a16="http://schemas.microsoft.com/office/drawing/2014/main" id="{BC8AB341-8520-5503-5C8A-2E0EF2858103}"/>
              </a:ext>
            </a:extLst>
          </p:cNvPr>
          <p:cNvPicPr>
            <a:picLocks noChangeAspect="1"/>
          </p:cNvPicPr>
          <p:nvPr/>
        </p:nvPicPr>
        <p:blipFill>
          <a:blip r:embed="rId6"/>
          <a:srcRect l="275" r="275"/>
          <a:stretch/>
        </p:blipFill>
        <p:spPr>
          <a:xfrm>
            <a:off x="600458" y="4539436"/>
            <a:ext cx="688340" cy="691515"/>
          </a:xfrm>
          <a:prstGeom prst="rect">
            <a:avLst/>
          </a:prstGeom>
        </p:spPr>
      </p:pic>
      <p:sp>
        <p:nvSpPr>
          <p:cNvPr id="18" name="Text 8">
            <a:extLst>
              <a:ext uri="{FF2B5EF4-FFF2-40B4-BE49-F238E27FC236}">
                <a16:creationId xmlns:a16="http://schemas.microsoft.com/office/drawing/2014/main" id="{104F00A7-CA92-B29A-06E2-150C655AC54B}"/>
              </a:ext>
            </a:extLst>
          </p:cNvPr>
          <p:cNvSpPr/>
          <p:nvPr/>
        </p:nvSpPr>
        <p:spPr>
          <a:xfrm>
            <a:off x="604903" y="4629606"/>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pic>
        <p:nvPicPr>
          <p:cNvPr id="21" name="Image 2" descr="https://test-kimi-img.moonshot.cn/pub/slides/slides_tmpl/image/25-07-11-18:09:52-d1oe5s5cmrb5eq9iq9m0.jpg">
            <a:extLst>
              <a:ext uri="{FF2B5EF4-FFF2-40B4-BE49-F238E27FC236}">
                <a16:creationId xmlns:a16="http://schemas.microsoft.com/office/drawing/2014/main" id="{75B5F95B-CBF1-D676-98B4-556EF3521F53}"/>
              </a:ext>
            </a:extLst>
          </p:cNvPr>
          <p:cNvPicPr>
            <a:picLocks noChangeAspect="1"/>
          </p:cNvPicPr>
          <p:nvPr/>
        </p:nvPicPr>
        <p:blipFill>
          <a:blip r:embed="rId4"/>
          <a:stretch>
            <a:fillRect/>
          </a:stretch>
        </p:blipFill>
        <p:spPr>
          <a:xfrm flipH="1">
            <a:off x="944628" y="1030592"/>
            <a:ext cx="9380220" cy="3291096"/>
          </a:xfrm>
          <a:prstGeom prst="rect">
            <a:avLst/>
          </a:prstGeom>
        </p:spPr>
      </p:pic>
      <p:sp>
        <p:nvSpPr>
          <p:cNvPr id="22" name="Text 4">
            <a:extLst>
              <a:ext uri="{FF2B5EF4-FFF2-40B4-BE49-F238E27FC236}">
                <a16:creationId xmlns:a16="http://schemas.microsoft.com/office/drawing/2014/main" id="{FDDDCC51-C371-8CC3-E5D2-1F573C1A368A}"/>
              </a:ext>
            </a:extLst>
          </p:cNvPr>
          <p:cNvSpPr/>
          <p:nvPr/>
        </p:nvSpPr>
        <p:spPr>
          <a:xfrm>
            <a:off x="1218923" y="1094478"/>
            <a:ext cx="7795260" cy="363220"/>
          </a:xfrm>
          <a:prstGeom prst="rect">
            <a:avLst/>
          </a:prstGeom>
          <a:noFill/>
          <a:ln/>
        </p:spPr>
        <p:txBody>
          <a:bodyPr wrap="square" lIns="0" tIns="0" rIns="0" bIns="0" rtlCol="0" anchor="t"/>
          <a:lstStyle/>
          <a:p>
            <a:r>
              <a:rPr lang="en-US" altLang="zh-CN" sz="2000" dirty="0" err="1">
                <a:solidFill>
                  <a:srgbClr val="0439E1"/>
                </a:solidFill>
                <a:latin typeface="Times New Roman" panose="02020603050405020304" pitchFamily="18" charset="0"/>
                <a:ea typeface="MiSans" pitchFamily="34" charset="-122"/>
                <a:cs typeface="Times New Roman" panose="02020603050405020304" pitchFamily="18" charset="0"/>
              </a:rPr>
              <a:t>Скрам-мастер</a:t>
            </a:r>
            <a:endParaRPr lang="en-US" altLang="zh-CN" sz="1600" dirty="0">
              <a:latin typeface="Times New Roman" panose="02020603050405020304" pitchFamily="18" charset="0"/>
              <a:cs typeface="Times New Roman" panose="02020603050405020304" pitchFamily="18" charset="0"/>
            </a:endParaRPr>
          </a:p>
        </p:txBody>
      </p:sp>
      <p:sp>
        <p:nvSpPr>
          <p:cNvPr id="24" name="Text 8">
            <a:extLst>
              <a:ext uri="{FF2B5EF4-FFF2-40B4-BE49-F238E27FC236}">
                <a16:creationId xmlns:a16="http://schemas.microsoft.com/office/drawing/2014/main" id="{EB489DB3-A4AC-E592-2FE9-85F15B05D9AD}"/>
              </a:ext>
            </a:extLst>
          </p:cNvPr>
          <p:cNvSpPr/>
          <p:nvPr/>
        </p:nvSpPr>
        <p:spPr>
          <a:xfrm>
            <a:off x="9372161" y="7122109"/>
            <a:ext cx="688975" cy="536575"/>
          </a:xfrm>
          <a:prstGeom prst="rect">
            <a:avLst/>
          </a:prstGeom>
          <a:noFill/>
          <a:ln/>
        </p:spPr>
        <p:txBody>
          <a:bodyPr wrap="square" lIns="0" tIns="0" rIns="0" bIns="0" rtlCol="0" anchor="t"/>
          <a:lstStyle/>
          <a:p>
            <a:pPr marL="0" indent="0" algn="ctr">
              <a:lnSpc>
                <a:spcPct val="100000"/>
              </a:lnSpc>
              <a:buNone/>
            </a:pPr>
            <a:endParaRPr lang="en-US" sz="1600" dirty="0"/>
          </a:p>
        </p:txBody>
      </p:sp>
      <p:pic>
        <p:nvPicPr>
          <p:cNvPr id="3" name="Image 7" descr="https://test-kimi-img.moonshot.cn/pub/slides/slides_tmpl/image/25-07-11-18:09:52-d1oe5s5cmrb5eq9iq9p0.png">
            <a:extLst>
              <a:ext uri="{FF2B5EF4-FFF2-40B4-BE49-F238E27FC236}">
                <a16:creationId xmlns:a16="http://schemas.microsoft.com/office/drawing/2014/main" id="{4C34DFD2-B5BE-4AA9-AEDC-00B075F644BF}"/>
              </a:ext>
            </a:extLst>
          </p:cNvPr>
          <p:cNvPicPr>
            <a:picLocks noChangeAspect="1"/>
          </p:cNvPicPr>
          <p:nvPr/>
        </p:nvPicPr>
        <p:blipFill>
          <a:blip r:embed="rId6"/>
          <a:srcRect l="275" r="275"/>
          <a:stretch/>
        </p:blipFill>
        <p:spPr>
          <a:xfrm>
            <a:off x="461856" y="903014"/>
            <a:ext cx="688340" cy="691515"/>
          </a:xfrm>
          <a:prstGeom prst="rect">
            <a:avLst/>
          </a:prstGeom>
        </p:spPr>
      </p:pic>
      <p:sp>
        <p:nvSpPr>
          <p:cNvPr id="5" name="Text 8">
            <a:extLst>
              <a:ext uri="{FF2B5EF4-FFF2-40B4-BE49-F238E27FC236}">
                <a16:creationId xmlns:a16="http://schemas.microsoft.com/office/drawing/2014/main" id="{215FDB91-B65A-03DA-7EE9-833E827F8B30}"/>
              </a:ext>
            </a:extLst>
          </p:cNvPr>
          <p:cNvSpPr/>
          <p:nvPr/>
        </p:nvSpPr>
        <p:spPr>
          <a:xfrm>
            <a:off x="466301" y="993184"/>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9" name="Text 5">
            <a:extLst>
              <a:ext uri="{FF2B5EF4-FFF2-40B4-BE49-F238E27FC236}">
                <a16:creationId xmlns:a16="http://schemas.microsoft.com/office/drawing/2014/main" id="{081954A9-F47C-BD1C-C63C-6568660FB585}"/>
              </a:ext>
            </a:extLst>
          </p:cNvPr>
          <p:cNvSpPr/>
          <p:nvPr/>
        </p:nvSpPr>
        <p:spPr>
          <a:xfrm>
            <a:off x="1218922" y="1323161"/>
            <a:ext cx="8942423" cy="2766400"/>
          </a:xfrm>
          <a:prstGeom prst="rect">
            <a:avLst/>
          </a:prstGeom>
          <a:noFill/>
          <a:ln/>
        </p:spPr>
        <p:txBody>
          <a:bodyPr wrap="square" lIns="0" tIns="0" rIns="0" bIns="0" rtlCol="0" anchor="t"/>
          <a:lstStyle/>
          <a:p>
            <a:pPr algn="just">
              <a:lnSpc>
                <a:spcPct val="150000"/>
              </a:lnSpc>
            </a:pPr>
            <a:r>
              <a:rPr lang="ru-RU" altLang="zh-CN" sz="1300" dirty="0">
                <a:latin typeface="Times New Roman" panose="02020603050405020304" pitchFamily="18" charset="0"/>
                <a:cs typeface="Times New Roman" panose="02020603050405020304" pitchFamily="18" charset="0"/>
              </a:rPr>
              <a:t>Scrum Master — слуга-лидер, фасилитатор и коуч команды.</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Глубокое знание Scrum</a:t>
            </a:r>
            <a:r>
              <a:rPr lang="ru-RU" altLang="zh-CN" sz="1300" dirty="0">
                <a:latin typeface="Times New Roman" panose="02020603050405020304" pitchFamily="18" charset="0"/>
                <a:cs typeface="Times New Roman" panose="02020603050405020304" pitchFamily="18" charset="0"/>
              </a:rPr>
              <a:t>:Безупречное понимание теории, практик, правил и ценностей Scrum.</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Мастерство фасилитации</a:t>
            </a:r>
            <a:r>
              <a:rPr lang="ru-RU" altLang="zh-CN" sz="1300" dirty="0">
                <a:latin typeface="Times New Roman" panose="02020603050405020304" pitchFamily="18" charset="0"/>
                <a:cs typeface="Times New Roman" panose="02020603050405020304" pitchFamily="18" charset="0"/>
              </a:rPr>
              <a:t>:Способность эффективно проводить все события Scrum, направляя команду к достижению целей встречи.</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Коучинг и менторинг</a:t>
            </a:r>
            <a:r>
              <a:rPr lang="ru-RU" altLang="zh-CN" sz="1300" dirty="0">
                <a:latin typeface="Times New Roman" panose="02020603050405020304" pitchFamily="18" charset="0"/>
                <a:cs typeface="Times New Roman" panose="02020603050405020304" pitchFamily="18" charset="0"/>
              </a:rPr>
              <a:t>:Умение задавать правильные вопросы и помогать команде и Продакт-Овнеру самостоятельно находить решения и совершенствовать процессы.</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Устранение препятствий</a:t>
            </a:r>
            <a:r>
              <a:rPr lang="ru-RU" altLang="zh-CN" sz="1300" dirty="0">
                <a:latin typeface="Times New Roman" panose="02020603050405020304" pitchFamily="18" charset="0"/>
                <a:cs typeface="Times New Roman" panose="02020603050405020304" pitchFamily="18" charset="0"/>
              </a:rPr>
              <a:t>:Способность выявлять и помогать устранять барьеры, мешающие прогрессу команды.</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Служащее лидерство</a:t>
            </a:r>
            <a:r>
              <a:rPr lang="ru-RU" altLang="zh-CN" sz="1300" dirty="0">
                <a:latin typeface="Times New Roman" panose="02020603050405020304" pitchFamily="18" charset="0"/>
                <a:cs typeface="Times New Roman" panose="02020603050405020304" pitchFamily="18" charset="0"/>
              </a:rPr>
              <a:t>:Фокус на потребностях команды и организации. Цель — empowered и самоорганизующаяся команда.</a:t>
            </a:r>
          </a:p>
          <a:p>
            <a:pPr algn="just">
              <a:lnSpc>
                <a:spcPct val="150000"/>
              </a:lnSpc>
            </a:pPr>
            <a:r>
              <a:rPr lang="ru-RU" altLang="zh-CN" sz="1300" b="1" dirty="0">
                <a:solidFill>
                  <a:srgbClr val="0439E1"/>
                </a:solidFill>
                <a:latin typeface="Times New Roman" panose="02020603050405020304" pitchFamily="18" charset="0"/>
                <a:cs typeface="Times New Roman" panose="02020603050405020304" pitchFamily="18" charset="0"/>
              </a:rPr>
              <a:t>Развитие организаций</a:t>
            </a:r>
            <a:r>
              <a:rPr lang="ru-RU" altLang="zh-CN" sz="1300" dirty="0">
                <a:latin typeface="Times New Roman" panose="02020603050405020304" pitchFamily="18" charset="0"/>
                <a:cs typeface="Times New Roman" panose="02020603050405020304" pitchFamily="18" charset="0"/>
              </a:rPr>
              <a:t>:Помощь организации в понимании и принятии Agile-подхода.</a:t>
            </a:r>
            <a:endParaRPr lang="en-US" altLang="zh-C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419871"/>
      </p:ext>
    </p:extLst>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1534</Words>
  <Application>Microsoft Office PowerPoint</Application>
  <PresentationFormat>宽屏</PresentationFormat>
  <Paragraphs>148</Paragraphs>
  <Slides>16</Slides>
  <Notes>16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Arial</vt:lpstr>
      <vt:lpstr>MiSans</vt:lpstr>
      <vt:lpstr>Times New Roman</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методологии разработки ПО: обзор</dc:title>
  <dc:subject>Современные методологии разработки ПО: обзор</dc:subject>
  <dc:creator>Kimi</dc:creator>
  <cp:lastModifiedBy>皓禹 许</cp:lastModifiedBy>
  <cp:revision>26</cp:revision>
  <dcterms:created xsi:type="dcterms:W3CDTF">2025-09-04T08:07:20Z</dcterms:created>
  <dcterms:modified xsi:type="dcterms:W3CDTF">2025-11-09T12:25:24Z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{"Label":"Современные методологии разработки ПО: обзор","ContentProducer":"001191110108MACG2KBH8F10000","ProduceID":"d2skh88lrq4q0jep1rn0","ReservedCode1":"","ContentPropagator":"001191110108MACG2KBH8F20000","PropagateID":"d2skh88lrq4q0jep1rn0","ReservedCode2":""}</vt:lpwstr>
  </property>
</Properties>
</file>